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7" r:id="rId2"/>
    <p:sldId id="3020" r:id="rId3"/>
    <p:sldId id="3132" r:id="rId4"/>
    <p:sldId id="972" r:id="rId5"/>
    <p:sldId id="3028" r:id="rId6"/>
    <p:sldId id="3129" r:id="rId7"/>
    <p:sldId id="3193" r:id="rId8"/>
    <p:sldId id="3194" r:id="rId9"/>
    <p:sldId id="3195" r:id="rId10"/>
    <p:sldId id="3140" r:id="rId11"/>
    <p:sldId id="3157" r:id="rId12"/>
    <p:sldId id="3158" r:id="rId13"/>
    <p:sldId id="340" r:id="rId14"/>
    <p:sldId id="505" r:id="rId15"/>
    <p:sldId id="3137" r:id="rId16"/>
    <p:sldId id="3136" r:id="rId17"/>
    <p:sldId id="3149" r:id="rId18"/>
    <p:sldId id="3133" r:id="rId19"/>
    <p:sldId id="3147" r:id="rId20"/>
    <p:sldId id="1089" r:id="rId21"/>
    <p:sldId id="3139" r:id="rId22"/>
    <p:sldId id="3131" r:id="rId23"/>
    <p:sldId id="3169" r:id="rId24"/>
    <p:sldId id="3170" r:id="rId25"/>
    <p:sldId id="3171" r:id="rId26"/>
    <p:sldId id="3172" r:id="rId27"/>
    <p:sldId id="3173" r:id="rId28"/>
    <p:sldId id="3174" r:id="rId29"/>
    <p:sldId id="3190" r:id="rId30"/>
    <p:sldId id="3191" r:id="rId31"/>
    <p:sldId id="3177" r:id="rId32"/>
    <p:sldId id="3164" r:id="rId33"/>
    <p:sldId id="3141" r:id="rId34"/>
    <p:sldId id="3163" r:id="rId35"/>
    <p:sldId id="3142" r:id="rId36"/>
    <p:sldId id="3159" r:id="rId37"/>
    <p:sldId id="3143" r:id="rId38"/>
    <p:sldId id="3144" r:id="rId39"/>
    <p:sldId id="3161" r:id="rId40"/>
    <p:sldId id="3189" r:id="rId41"/>
    <p:sldId id="3154" r:id="rId42"/>
    <p:sldId id="3162" r:id="rId43"/>
    <p:sldId id="861" r:id="rId44"/>
    <p:sldId id="3151" r:id="rId45"/>
    <p:sldId id="3166" r:id="rId46"/>
    <p:sldId id="3185" r:id="rId47"/>
    <p:sldId id="3155" r:id="rId48"/>
    <p:sldId id="3192" r:id="rId49"/>
    <p:sldId id="3005" r:id="rId50"/>
    <p:sldId id="3180" r:id="rId51"/>
    <p:sldId id="1139" r:id="rId52"/>
    <p:sldId id="3183" r:id="rId53"/>
    <p:sldId id="3150" r:id="rId54"/>
    <p:sldId id="3179" r:id="rId55"/>
    <p:sldId id="862" r:id="rId56"/>
    <p:sldId id="863" r:id="rId57"/>
    <p:sldId id="3178" r:id="rId58"/>
    <p:sldId id="3186" r:id="rId59"/>
    <p:sldId id="3176" r:id="rId60"/>
    <p:sldId id="3196" r:id="rId61"/>
    <p:sldId id="3197" r:id="rId62"/>
    <p:sldId id="3182" r:id="rId63"/>
    <p:sldId id="3181" r:id="rId64"/>
    <p:sldId id="3187" r:id="rId65"/>
    <p:sldId id="3198" r:id="rId66"/>
    <p:sldId id="3199" r:id="rId67"/>
    <p:sldId id="3201" r:id="rId68"/>
    <p:sldId id="3125" r:id="rId69"/>
    <p:sldId id="3127" r:id="rId70"/>
    <p:sldId id="3022" r:id="rId7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3020"/>
            <p14:sldId id="3132"/>
            <p14:sldId id="972"/>
          </p14:sldIdLst>
        </p14:section>
        <p14:section name="タイトルなしのセクション" id="{2222DC94-E039-4F92-8293-E592BEC64C49}">
          <p14:sldIdLst>
            <p14:sldId id="3028"/>
            <p14:sldId id="3129"/>
            <p14:sldId id="3193"/>
            <p14:sldId id="3194"/>
            <p14:sldId id="3195"/>
            <p14:sldId id="3140"/>
            <p14:sldId id="3157"/>
            <p14:sldId id="3158"/>
            <p14:sldId id="340"/>
            <p14:sldId id="505"/>
            <p14:sldId id="3137"/>
            <p14:sldId id="3136"/>
            <p14:sldId id="3149"/>
            <p14:sldId id="3133"/>
            <p14:sldId id="3147"/>
            <p14:sldId id="1089"/>
            <p14:sldId id="3139"/>
            <p14:sldId id="3131"/>
            <p14:sldId id="3169"/>
            <p14:sldId id="3170"/>
            <p14:sldId id="3171"/>
            <p14:sldId id="3172"/>
            <p14:sldId id="3173"/>
            <p14:sldId id="3174"/>
            <p14:sldId id="3190"/>
            <p14:sldId id="3191"/>
            <p14:sldId id="3177"/>
            <p14:sldId id="3164"/>
            <p14:sldId id="3141"/>
            <p14:sldId id="3163"/>
            <p14:sldId id="3142"/>
            <p14:sldId id="3159"/>
            <p14:sldId id="3143"/>
            <p14:sldId id="3144"/>
            <p14:sldId id="3161"/>
            <p14:sldId id="3189"/>
            <p14:sldId id="3154"/>
            <p14:sldId id="3162"/>
            <p14:sldId id="861"/>
            <p14:sldId id="3151"/>
            <p14:sldId id="3166"/>
            <p14:sldId id="3185"/>
            <p14:sldId id="3155"/>
            <p14:sldId id="3192"/>
            <p14:sldId id="3005"/>
            <p14:sldId id="3180"/>
            <p14:sldId id="1139"/>
            <p14:sldId id="3183"/>
            <p14:sldId id="3150"/>
            <p14:sldId id="3179"/>
            <p14:sldId id="862"/>
            <p14:sldId id="863"/>
            <p14:sldId id="3178"/>
            <p14:sldId id="3186"/>
            <p14:sldId id="3176"/>
            <p14:sldId id="3196"/>
            <p14:sldId id="3197"/>
            <p14:sldId id="3182"/>
            <p14:sldId id="3181"/>
            <p14:sldId id="3187"/>
            <p14:sldId id="3198"/>
            <p14:sldId id="3199"/>
            <p14:sldId id="3201"/>
            <p14:sldId id="3125"/>
            <p14:sldId id="3127"/>
            <p14:sldId id="3022"/>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9" autoAdjust="0"/>
    <p:restoredTop sz="96344" autoAdjust="0"/>
  </p:normalViewPr>
  <p:slideViewPr>
    <p:cSldViewPr snapToGrid="0" showGuides="1">
      <p:cViewPr varScale="1">
        <p:scale>
          <a:sx n="100" d="100"/>
          <a:sy n="100" d="100"/>
        </p:scale>
        <p:origin x="90" y="360"/>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721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2024/3/25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a:t>
            </a:fld>
            <a:endParaRPr kumimoji="1" lang="ja-JP" altLang="en-US"/>
          </a:p>
        </p:txBody>
      </p:sp>
    </p:spTree>
    <p:extLst>
      <p:ext uri="{BB962C8B-B14F-4D97-AF65-F5344CB8AC3E}">
        <p14:creationId xmlns:p14="http://schemas.microsoft.com/office/powerpoint/2010/main" val="72201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a:t>
            </a:fld>
            <a:endParaRPr kumimoji="1" lang="ja-JP" altLang="en-US"/>
          </a:p>
        </p:txBody>
      </p:sp>
    </p:spTree>
    <p:extLst>
      <p:ext uri="{BB962C8B-B14F-4D97-AF65-F5344CB8AC3E}">
        <p14:creationId xmlns:p14="http://schemas.microsoft.com/office/powerpoint/2010/main" val="1721132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E03C488-95E1-434C-8D12-16F5C0AE05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5921B6E4-602D-456C-8508-497FD06899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a:p>
        </p:txBody>
      </p:sp>
      <p:sp>
        <p:nvSpPr>
          <p:cNvPr id="12292" name="Date Placeholder 3">
            <a:extLst>
              <a:ext uri="{FF2B5EF4-FFF2-40B4-BE49-F238E27FC236}">
                <a16:creationId xmlns:a16="http://schemas.microsoft.com/office/drawing/2014/main" id="{2924CEC7-9DE0-4B87-A7C8-436B5D76565E}"/>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8877A788-1AD8-490F-8268-AADA8AA03262}" type="datetime1">
              <a:rPr lang="en-US" altLang="ja-JP" smtClean="0">
                <a:solidFill>
                  <a:srgbClr val="000000"/>
                </a:solidFill>
                <a:latin typeface="Tahoma" panose="020B0604030504040204" pitchFamily="34" charset="0"/>
              </a:rPr>
              <a:pPr>
                <a:spcBef>
                  <a:spcPct val="0"/>
                </a:spcBef>
              </a:pPr>
              <a:t>3/25/2024</a:t>
            </a:fld>
            <a:endParaRPr lang="en-US" altLang="ja-JP">
              <a:solidFill>
                <a:srgbClr val="000000"/>
              </a:solidFill>
              <a:latin typeface="Tahoma" panose="020B0604030504040204" pitchFamily="34" charset="0"/>
            </a:endParaRPr>
          </a:p>
        </p:txBody>
      </p:sp>
      <p:sp>
        <p:nvSpPr>
          <p:cNvPr id="12293" name="Slide Number Placeholder 4">
            <a:extLst>
              <a:ext uri="{FF2B5EF4-FFF2-40B4-BE49-F238E27FC236}">
                <a16:creationId xmlns:a16="http://schemas.microsoft.com/office/drawing/2014/main" id="{0EF2D4D0-9B1D-4DA0-994A-DFB790287A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30D63A7C-84DB-49F7-AE9A-BAED197DFF3E}" type="slidenum">
              <a:rPr lang="en-US" altLang="ja-JP">
                <a:solidFill>
                  <a:srgbClr val="000000"/>
                </a:solidFill>
                <a:latin typeface="Tahoma" panose="020B0604030504040204" pitchFamily="34" charset="0"/>
              </a:rPr>
              <a:pPr>
                <a:spcBef>
                  <a:spcPct val="0"/>
                </a:spcBef>
              </a:pPr>
              <a:t>13</a:t>
            </a:fld>
            <a:endParaRPr lang="en-US" altLang="ja-JP">
              <a:solidFill>
                <a:srgbClr val="000000"/>
              </a:solidFill>
              <a:latin typeface="Tahoma" panose="020B060403050404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EB2D42C7-440F-4266-9936-D23A0542FA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95D5194D-6E96-41BC-9E54-443FAE08B9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a:p>
        </p:txBody>
      </p:sp>
      <p:sp>
        <p:nvSpPr>
          <p:cNvPr id="14340" name="Date Placeholder 3">
            <a:extLst>
              <a:ext uri="{FF2B5EF4-FFF2-40B4-BE49-F238E27FC236}">
                <a16:creationId xmlns:a16="http://schemas.microsoft.com/office/drawing/2014/main" id="{1D5331E3-27A0-41BB-BCD3-BBEBC23B8090}"/>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A1C17326-AE81-4B51-A658-393E4C0C6124}" type="datetime1">
              <a:rPr lang="en-US" altLang="ja-JP" smtClean="0">
                <a:solidFill>
                  <a:srgbClr val="000000"/>
                </a:solidFill>
                <a:latin typeface="Tahoma" panose="020B0604030504040204" pitchFamily="34" charset="0"/>
              </a:rPr>
              <a:pPr>
                <a:spcBef>
                  <a:spcPct val="0"/>
                </a:spcBef>
              </a:pPr>
              <a:t>3/25/2024</a:t>
            </a:fld>
            <a:endParaRPr lang="en-US" altLang="ja-JP">
              <a:solidFill>
                <a:srgbClr val="000000"/>
              </a:solidFill>
              <a:latin typeface="Tahoma" panose="020B0604030504040204" pitchFamily="34" charset="0"/>
            </a:endParaRPr>
          </a:p>
        </p:txBody>
      </p:sp>
      <p:sp>
        <p:nvSpPr>
          <p:cNvPr id="14341" name="Slide Number Placeholder 4">
            <a:extLst>
              <a:ext uri="{FF2B5EF4-FFF2-40B4-BE49-F238E27FC236}">
                <a16:creationId xmlns:a16="http://schemas.microsoft.com/office/drawing/2014/main" id="{34E5B12B-CBF2-4D0D-B7C1-D01A4CAE36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B73B7C92-5CB5-4201-93D5-243F7139B8AB}" type="slidenum">
              <a:rPr lang="en-US" altLang="ja-JP">
                <a:solidFill>
                  <a:srgbClr val="000000"/>
                </a:solidFill>
                <a:latin typeface="Tahoma" panose="020B0604030504040204" pitchFamily="34" charset="0"/>
              </a:rPr>
              <a:pPr>
                <a:spcBef>
                  <a:spcPct val="0"/>
                </a:spcBef>
              </a:pPr>
              <a:t>14</a:t>
            </a:fld>
            <a:endParaRPr lang="en-US" altLang="ja-JP">
              <a:solidFill>
                <a:srgbClr val="000000"/>
              </a:solidFill>
              <a:latin typeface="Tahoma" panose="020B060403050404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62</a:t>
            </a:fld>
            <a:endParaRPr kumimoji="1" lang="ja-JP" altLang="en-US"/>
          </a:p>
        </p:txBody>
      </p:sp>
    </p:spTree>
    <p:extLst>
      <p:ext uri="{BB962C8B-B14F-4D97-AF65-F5344CB8AC3E}">
        <p14:creationId xmlns:p14="http://schemas.microsoft.com/office/powerpoint/2010/main" val="3544720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2024/3/25</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231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cxnSp>
        <p:nvCxnSpPr>
          <p:cNvPr id="3" name="Straight Connector 6">
            <a:extLst>
              <a:ext uri="{FF2B5EF4-FFF2-40B4-BE49-F238E27FC236}">
                <a16:creationId xmlns:a16="http://schemas.microsoft.com/office/drawing/2014/main" id="{E0B1BA02-6E88-4B3F-95F8-F088085CDD89}"/>
              </a:ext>
            </a:extLst>
          </p:cNvPr>
          <p:cNvCxnSpPr>
            <a:cxnSpLocks noChangeShapeType="1"/>
          </p:cNvCxnSpPr>
          <p:nvPr userDrawn="1"/>
        </p:nvCxnSpPr>
        <p:spPr bwMode="auto">
          <a:xfrm>
            <a:off x="508000" y="839789"/>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4" name="Picture 7">
            <a:extLst>
              <a:ext uri="{FF2B5EF4-FFF2-40B4-BE49-F238E27FC236}">
                <a16:creationId xmlns:a16="http://schemas.microsoft.com/office/drawing/2014/main" id="{53196F47-4B17-48E8-B7EA-E5B0231583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2233" y="130175"/>
            <a:ext cx="14478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10"/>
          <p:cNvSpPr>
            <a:spLocks noGrp="1"/>
          </p:cNvSpPr>
          <p:nvPr>
            <p:ph sz="quarter" idx="13"/>
          </p:nvPr>
        </p:nvSpPr>
        <p:spPr>
          <a:xfrm>
            <a:off x="558800" y="1143000"/>
            <a:ext cx="110744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a:extLst>
              <a:ext uri="{FF2B5EF4-FFF2-40B4-BE49-F238E27FC236}">
                <a16:creationId xmlns:a16="http://schemas.microsoft.com/office/drawing/2014/main" id="{600DA7E8-ED76-4757-8931-0FCEFEA46772}"/>
              </a:ext>
            </a:extLst>
          </p:cNvPr>
          <p:cNvSpPr>
            <a:spLocks noGrp="1"/>
          </p:cNvSpPr>
          <p:nvPr>
            <p:ph type="ftr" sz="quarter" idx="14"/>
          </p:nvPr>
        </p:nvSpPr>
        <p:spPr/>
        <p:txBody>
          <a:bodyPr/>
          <a:lstStyle>
            <a:lvl1pPr>
              <a:defRPr/>
            </a:lvl1pPr>
          </a:lstStyle>
          <a:p>
            <a:pPr>
              <a:defRPr/>
            </a:pPr>
            <a:r>
              <a:rPr lang="en-US"/>
              <a:t>Distribution Statement</a:t>
            </a:r>
          </a:p>
        </p:txBody>
      </p:sp>
      <p:sp>
        <p:nvSpPr>
          <p:cNvPr id="7" name="Slide Number Placeholder 3">
            <a:extLst>
              <a:ext uri="{FF2B5EF4-FFF2-40B4-BE49-F238E27FC236}">
                <a16:creationId xmlns:a16="http://schemas.microsoft.com/office/drawing/2014/main" id="{BCC0858E-4BA3-4083-BC04-AB622ED15FE9}"/>
              </a:ext>
            </a:extLst>
          </p:cNvPr>
          <p:cNvSpPr>
            <a:spLocks noGrp="1"/>
          </p:cNvSpPr>
          <p:nvPr>
            <p:ph type="sldNum" sz="quarter" idx="15"/>
          </p:nvPr>
        </p:nvSpPr>
        <p:spPr/>
        <p:txBody>
          <a:bodyPr/>
          <a:lstStyle>
            <a:lvl1pPr>
              <a:defRPr/>
            </a:lvl1pPr>
          </a:lstStyle>
          <a:p>
            <a:fld id="{43E4859D-5994-478F-932B-7DE4C9D9933F}" type="slidenum">
              <a:rPr lang="en-US" altLang="ja-JP"/>
              <a:pPr/>
              <a:t>‹#›</a:t>
            </a:fld>
            <a:endParaRPr lang="en-US" altLang="ja-JP"/>
          </a:p>
        </p:txBody>
      </p:sp>
    </p:spTree>
    <p:extLst>
      <p:ext uri="{BB962C8B-B14F-4D97-AF65-F5344CB8AC3E}">
        <p14:creationId xmlns:p14="http://schemas.microsoft.com/office/powerpoint/2010/main" val="20248368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hyperlink" Target="http://www.google.co.jp/url?sa=i&amp;rct=j&amp;q=&amp;esrc=s&amp;source=images&amp;cd=&amp;cad=rja&amp;uact=8&amp;ved=0CAcQjRxqFQoTCNbmuOrajMkCFQPkpgodSFQMvw&amp;url=http%3A%2F%2Fwww.nairaland.com%2F2584255%2Ftop-remedies-internet-growth-nigeria&amp;psig=AFQjCNEN7SXfmo3VLPm-WjTi3g0DVLDqHA&amp;ust=1447480389176286" TargetMode="External"/><Relationship Id="rId4" Type="http://schemas.openxmlformats.org/officeDocument/2006/relationships/image" Target="../media/image21.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13" Type="http://schemas.openxmlformats.org/officeDocument/2006/relationships/image" Target="../media/image35.jpeg"/><Relationship Id="rId18" Type="http://schemas.openxmlformats.org/officeDocument/2006/relationships/image" Target="../media/image40.jpeg"/><Relationship Id="rId26" Type="http://schemas.openxmlformats.org/officeDocument/2006/relationships/image" Target="../media/image48.png"/><Relationship Id="rId3" Type="http://schemas.openxmlformats.org/officeDocument/2006/relationships/image" Target="../media/image25.jpeg"/><Relationship Id="rId21" Type="http://schemas.openxmlformats.org/officeDocument/2006/relationships/image" Target="../media/image43.jpeg"/><Relationship Id="rId7" Type="http://schemas.openxmlformats.org/officeDocument/2006/relationships/image" Target="../media/image29.jpeg"/><Relationship Id="rId12" Type="http://schemas.openxmlformats.org/officeDocument/2006/relationships/image" Target="../media/image34.jpeg"/><Relationship Id="rId17" Type="http://schemas.openxmlformats.org/officeDocument/2006/relationships/image" Target="../media/image39.jpeg"/><Relationship Id="rId25" Type="http://schemas.openxmlformats.org/officeDocument/2006/relationships/image" Target="../media/image47.jpeg"/><Relationship Id="rId33" Type="http://schemas.openxmlformats.org/officeDocument/2006/relationships/image" Target="../media/image55.jpeg"/><Relationship Id="rId2" Type="http://schemas.openxmlformats.org/officeDocument/2006/relationships/notesSlide" Target="../notesSlides/notesSlide5.xml"/><Relationship Id="rId16" Type="http://schemas.openxmlformats.org/officeDocument/2006/relationships/image" Target="../media/image38.jpeg"/><Relationship Id="rId20" Type="http://schemas.openxmlformats.org/officeDocument/2006/relationships/image" Target="../media/image42.jpeg"/><Relationship Id="rId29"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28.jpeg"/><Relationship Id="rId11" Type="http://schemas.openxmlformats.org/officeDocument/2006/relationships/image" Target="../media/image33.jpeg"/><Relationship Id="rId24" Type="http://schemas.openxmlformats.org/officeDocument/2006/relationships/image" Target="../media/image46.png"/><Relationship Id="rId32" Type="http://schemas.openxmlformats.org/officeDocument/2006/relationships/image" Target="../media/image54.jpeg"/><Relationship Id="rId5" Type="http://schemas.openxmlformats.org/officeDocument/2006/relationships/image" Target="../media/image27.png"/><Relationship Id="rId15" Type="http://schemas.openxmlformats.org/officeDocument/2006/relationships/image" Target="../media/image37.jpeg"/><Relationship Id="rId23" Type="http://schemas.openxmlformats.org/officeDocument/2006/relationships/image" Target="../media/image45.jpeg"/><Relationship Id="rId28" Type="http://schemas.openxmlformats.org/officeDocument/2006/relationships/image" Target="../media/image50.jpeg"/><Relationship Id="rId10" Type="http://schemas.openxmlformats.org/officeDocument/2006/relationships/image" Target="../media/image32.jpeg"/><Relationship Id="rId19" Type="http://schemas.openxmlformats.org/officeDocument/2006/relationships/image" Target="../media/image41.jpeg"/><Relationship Id="rId31" Type="http://schemas.openxmlformats.org/officeDocument/2006/relationships/image" Target="../media/image53.jpeg"/><Relationship Id="rId4" Type="http://schemas.openxmlformats.org/officeDocument/2006/relationships/image" Target="../media/image26.jpeg"/><Relationship Id="rId9" Type="http://schemas.openxmlformats.org/officeDocument/2006/relationships/image" Target="../media/image31.jpeg"/><Relationship Id="rId14" Type="http://schemas.openxmlformats.org/officeDocument/2006/relationships/image" Target="../media/image36.jpeg"/><Relationship Id="rId22" Type="http://schemas.openxmlformats.org/officeDocument/2006/relationships/image" Target="../media/image44.png"/><Relationship Id="rId27" Type="http://schemas.openxmlformats.org/officeDocument/2006/relationships/image" Target="../media/image49.jpeg"/><Relationship Id="rId30" Type="http://schemas.openxmlformats.org/officeDocument/2006/relationships/image" Target="../media/image52.jpeg"/><Relationship Id="rId8" Type="http://schemas.openxmlformats.org/officeDocument/2006/relationships/image" Target="../media/image3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3.xml"/><Relationship Id="rId5" Type="http://schemas.openxmlformats.org/officeDocument/2006/relationships/image" Target="../media/image64.jpeg"/><Relationship Id="rId4" Type="http://schemas.openxmlformats.org/officeDocument/2006/relationships/image" Target="../media/image63.jpeg"/></Relationships>
</file>

<file path=ppt/slides/_rels/slide1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3.xml"/><Relationship Id="rId4" Type="http://schemas.openxmlformats.org/officeDocument/2006/relationships/image" Target="../media/image95.jpeg"/></Relationships>
</file>

<file path=ppt/slides/_rels/slide3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3.xml"/><Relationship Id="rId5" Type="http://schemas.openxmlformats.org/officeDocument/2006/relationships/image" Target="../media/image99.jpeg"/><Relationship Id="rId4" Type="http://schemas.openxmlformats.org/officeDocument/2006/relationships/image" Target="../media/image98.jpeg"/></Relationships>
</file>

<file path=ppt/slides/_rels/slide3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3.xml"/><Relationship Id="rId4" Type="http://schemas.openxmlformats.org/officeDocument/2006/relationships/image" Target="../media/image102.jpeg"/></Relationships>
</file>

<file path=ppt/slides/_rels/slide3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3.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3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gif"/><Relationship Id="rId1" Type="http://schemas.openxmlformats.org/officeDocument/2006/relationships/slideLayout" Target="../slideLayouts/slideLayout3.xml"/><Relationship Id="rId4" Type="http://schemas.openxmlformats.org/officeDocument/2006/relationships/image" Target="../media/image114.gif"/></Relationships>
</file>

<file path=ppt/slides/_rels/slide39.xml.rels><?xml version="1.0" encoding="UTF-8" standalone="yes"?>
<Relationships xmlns="http://schemas.openxmlformats.org/package/2006/relationships"><Relationship Id="rId3" Type="http://schemas.openxmlformats.org/officeDocument/2006/relationships/image" Target="../media/image116.jpeg"/><Relationship Id="rId7" Type="http://schemas.openxmlformats.org/officeDocument/2006/relationships/image" Target="../media/image120.jpeg"/><Relationship Id="rId2" Type="http://schemas.openxmlformats.org/officeDocument/2006/relationships/image" Target="../media/image115.jpeg"/><Relationship Id="rId1" Type="http://schemas.openxmlformats.org/officeDocument/2006/relationships/slideLayout" Target="../slideLayouts/slideLayout3.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3.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12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47.xml.rels><?xml version="1.0" encoding="UTF-8" standalone="yes"?>
<Relationships xmlns="http://schemas.openxmlformats.org/package/2006/relationships"><Relationship Id="rId3" Type="http://schemas.openxmlformats.org/officeDocument/2006/relationships/hyperlink" Target="https://www.rand.org/pubs/research_reports/RRA198-7.html" TargetMode="External"/><Relationship Id="rId2" Type="http://schemas.openxmlformats.org/officeDocument/2006/relationships/hyperlink" Target="https://www.rand.org/pubs/research_reports/RRA198-8.html" TargetMode="Externa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s>
</file>

<file path=ppt/slides/_rels/slide4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3.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2.jpeg"/></Relationships>
</file>

<file path=ppt/slides/_rels/slide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en.weltexpress.info/2022/09/08/documentation-a-rand-report-dated-01-25-2022/" TargetMode="External"/><Relationship Id="rId2" Type="http://schemas.openxmlformats.org/officeDocument/2006/relationships/image" Target="../media/image147.png"/><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 Id="rId4" Type="http://schemas.openxmlformats.org/officeDocument/2006/relationships/hyperlink" Target="https://en.weltexpress.info/2022/09/08/documentation-a-rand-report-dated-01-25-2022/"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 Id="rId4" Type="http://schemas.openxmlformats.org/officeDocument/2006/relationships/hyperlink" Target="https://www.af.mil/Portals/1/documents/2023SAF/Air_Force_Global_Futures_Report.pdf"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1.xml"/><Relationship Id="rId5" Type="http://schemas.openxmlformats.org/officeDocument/2006/relationships/image" Target="../media/image161.jpeg"/><Relationship Id="rId4" Type="http://schemas.openxmlformats.org/officeDocument/2006/relationships/image" Target="../media/image160.jpe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2.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xml"/><Relationship Id="rId4" Type="http://schemas.openxmlformats.org/officeDocument/2006/relationships/image" Target="../media/image165.png"/></Relationships>
</file>

<file path=ppt/slides/_rels/slide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168.png"/></Relationships>
</file>

<file path=ppt/slides/_rels/slide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 Id="rId4" Type="http://schemas.openxmlformats.org/officeDocument/2006/relationships/image" Target="../media/image172.png"/></Relationships>
</file>

<file path=ppt/slides/_rels/slide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xml"/><Relationship Id="rId5" Type="http://schemas.openxmlformats.org/officeDocument/2006/relationships/image" Target="../media/image176.png"/><Relationship Id="rId4" Type="http://schemas.openxmlformats.org/officeDocument/2006/relationships/image" Target="../media/image175.png"/></Relationships>
</file>

<file path=ppt/slides/_rels/slide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0"/>
            <a:ext cx="12191999" cy="6857999"/>
            <a:chOff x="4882" y="0"/>
            <a:chExt cx="8999538"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882" y="1713868"/>
              <a:ext cx="8994656" cy="2633293"/>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第２</a:t>
              </a:r>
              <a:r>
                <a:rPr lang="en-US" altLang="ja-JP" sz="5079" dirty="0">
                  <a:solidFill>
                    <a:schemeClr val="bg1"/>
                  </a:solidFill>
                  <a:latin typeface="BIZ UDPゴシック" panose="020B0400000000000000" pitchFamily="50" charset="-128"/>
                  <a:ea typeface="BIZ UDPゴシック" panose="020B0400000000000000" pitchFamily="50" charset="-128"/>
                </a:rPr>
                <a:t>2</a:t>
              </a:r>
              <a:r>
                <a:rPr lang="ja-JP" altLang="en-US" sz="5079" dirty="0">
                  <a:solidFill>
                    <a:schemeClr val="bg1"/>
                  </a:solidFill>
                  <a:latin typeface="BIZ UDPゴシック" panose="020B0400000000000000" pitchFamily="50" charset="-128"/>
                  <a:ea typeface="BIZ UDPゴシック" panose="020B0400000000000000" pitchFamily="50" charset="-128"/>
                </a:rPr>
                <a:t>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88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ランド研究所</a:t>
              </a:r>
              <a:endParaRPr lang="en-US" altLang="ja-JP" sz="138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endParaRPr lang="en-US" altLang="ja-JP" sz="105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～元祖シンクタンクの概要と実績～</a:t>
              </a:r>
              <a:endParaRPr lang="ja-JP" altLang="en-US" sz="5079" dirty="0">
                <a:ln w="19050">
                  <a:solidFill>
                    <a:schemeClr val="bg1">
                      <a:lumMod val="95000"/>
                    </a:schemeClr>
                  </a:solidFill>
                </a:ln>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sp>
        <p:nvSpPr>
          <p:cNvPr id="2" name="四角形: 角を丸くする 1">
            <a:extLst>
              <a:ext uri="{FF2B5EF4-FFF2-40B4-BE49-F238E27FC236}">
                <a16:creationId xmlns:a16="http://schemas.microsoft.com/office/drawing/2014/main" id="{A63E7183-8AE0-E7BD-2F6E-7FEB56F1A4EB}"/>
              </a:ext>
            </a:extLst>
          </p:cNvPr>
          <p:cNvSpPr/>
          <p:nvPr/>
        </p:nvSpPr>
        <p:spPr>
          <a:xfrm>
            <a:off x="411235" y="304800"/>
            <a:ext cx="1653309" cy="436743"/>
          </a:xfrm>
          <a:prstGeom prst="roundRect">
            <a:avLst/>
          </a:prstGeom>
          <a:solidFill>
            <a:srgbClr val="C00000"/>
          </a:solidFill>
          <a:ln w="57150">
            <a:solidFill>
              <a:schemeClr val="bg1"/>
            </a:solidFill>
          </a:ln>
          <a:scene3d>
            <a:camera prst="orthographicFront"/>
            <a:lightRig rig="threePt" dir="t"/>
          </a:scene3d>
          <a:sp3d>
            <a:bevelT prst="relaxedInse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配布共有不可</a:t>
            </a:r>
          </a:p>
        </p:txBody>
      </p:sp>
      <p:sp>
        <p:nvSpPr>
          <p:cNvPr id="3" name="テキスト ボックス 2">
            <a:extLst>
              <a:ext uri="{FF2B5EF4-FFF2-40B4-BE49-F238E27FC236}">
                <a16:creationId xmlns:a16="http://schemas.microsoft.com/office/drawing/2014/main" id="{4DBF12AF-4B9D-EC04-0547-BB03D8823F1F}"/>
              </a:ext>
            </a:extLst>
          </p:cNvPr>
          <p:cNvSpPr txBox="1"/>
          <p:nvPr/>
        </p:nvSpPr>
        <p:spPr>
          <a:xfrm>
            <a:off x="3561496" y="5758991"/>
            <a:ext cx="5148072" cy="830997"/>
          </a:xfrm>
          <a:prstGeom prst="rect">
            <a:avLst/>
          </a:prstGeom>
          <a:noFill/>
        </p:spPr>
        <p:txBody>
          <a:bodyPr wrap="square" rtlCol="0">
            <a:spAutoFit/>
          </a:bodyPr>
          <a:lstStyle/>
          <a:p>
            <a:pPr algn="ctr"/>
            <a:r>
              <a:rPr kumimoji="1" lang="en-US" altLang="ja-JP" sz="2400" dirty="0">
                <a:solidFill>
                  <a:schemeClr val="bg1"/>
                </a:solidFill>
                <a:latin typeface="BIZ UDPゴシック" panose="020B0400000000000000" pitchFamily="50" charset="-128"/>
                <a:ea typeface="BIZ UDPゴシック" panose="020B0400000000000000" pitchFamily="50" charset="-128"/>
              </a:rPr>
              <a:t>202</a:t>
            </a:r>
            <a:r>
              <a:rPr kumimoji="1" lang="ja-JP" altLang="en-US" sz="2400" dirty="0">
                <a:solidFill>
                  <a:schemeClr val="bg1"/>
                </a:solidFill>
                <a:latin typeface="BIZ UDPゴシック" panose="020B0400000000000000" pitchFamily="50" charset="-128"/>
                <a:ea typeface="BIZ UDPゴシック" panose="020B0400000000000000" pitchFamily="50" charset="-128"/>
              </a:rPr>
              <a:t>４年</a:t>
            </a:r>
            <a:r>
              <a:rPr kumimoji="1" lang="en-US" altLang="ja-JP" sz="2400" dirty="0">
                <a:solidFill>
                  <a:schemeClr val="bg1"/>
                </a:solidFill>
                <a:latin typeface="BIZ UDPゴシック" panose="020B0400000000000000" pitchFamily="50" charset="-128"/>
                <a:ea typeface="BIZ UDPゴシック" panose="020B0400000000000000" pitchFamily="50" charset="-128"/>
              </a:rPr>
              <a:t>3</a:t>
            </a:r>
            <a:r>
              <a:rPr kumimoji="1" lang="ja-JP" altLang="en-US" sz="2400" dirty="0">
                <a:solidFill>
                  <a:schemeClr val="bg1"/>
                </a:solidFill>
                <a:latin typeface="BIZ UDPゴシック" panose="020B0400000000000000" pitchFamily="50" charset="-128"/>
                <a:ea typeface="BIZ UDPゴシック" panose="020B0400000000000000" pitchFamily="50" charset="-128"/>
              </a:rPr>
              <a:t>月</a:t>
            </a:r>
            <a:r>
              <a:rPr lang="en-US" altLang="ja-JP" sz="2400" dirty="0">
                <a:solidFill>
                  <a:schemeClr val="bg1"/>
                </a:solidFill>
                <a:latin typeface="BIZ UDPゴシック" panose="020B0400000000000000" pitchFamily="50" charset="-128"/>
                <a:ea typeface="BIZ UDPゴシック" panose="020B0400000000000000" pitchFamily="50" charset="-128"/>
              </a:rPr>
              <a:t>25</a:t>
            </a:r>
            <a:r>
              <a:rPr lang="ja-JP" altLang="en-US" sz="2400" dirty="0">
                <a:solidFill>
                  <a:schemeClr val="bg1"/>
                </a:solidFill>
                <a:latin typeface="BIZ UDPゴシック" panose="020B0400000000000000" pitchFamily="50" charset="-128"/>
                <a:ea typeface="BIZ UDPゴシック" panose="020B0400000000000000" pitchFamily="50" charset="-128"/>
              </a:rPr>
              <a:t>日月曜日</a:t>
            </a:r>
            <a:endParaRPr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kumimoji="1" lang="en-US" altLang="ja-JP" sz="2400" dirty="0">
                <a:solidFill>
                  <a:schemeClr val="bg1"/>
                </a:solidFill>
                <a:latin typeface="BIZ UDPゴシック" panose="020B0400000000000000" pitchFamily="50" charset="-128"/>
                <a:ea typeface="BIZ UDPゴシック" panose="020B0400000000000000" pitchFamily="50" charset="-128"/>
              </a:rPr>
              <a:t>12</a:t>
            </a:r>
            <a:r>
              <a:rPr kumimoji="1" lang="ja-JP" altLang="en-US" sz="2400" dirty="0">
                <a:solidFill>
                  <a:schemeClr val="bg1"/>
                </a:solidFill>
                <a:latin typeface="BIZ UDPゴシック" panose="020B0400000000000000" pitchFamily="50" charset="-128"/>
                <a:ea typeface="BIZ UDPゴシック" panose="020B0400000000000000" pitchFamily="50" charset="-128"/>
              </a:rPr>
              <a:t>：</a:t>
            </a:r>
            <a:r>
              <a:rPr kumimoji="1" lang="en-US" altLang="ja-JP" sz="2400" dirty="0">
                <a:solidFill>
                  <a:schemeClr val="bg1"/>
                </a:solidFill>
                <a:latin typeface="BIZ UDPゴシック" panose="020B0400000000000000" pitchFamily="50" charset="-128"/>
                <a:ea typeface="BIZ UDPゴシック" panose="020B0400000000000000" pitchFamily="50" charset="-128"/>
              </a:rPr>
              <a:t>10</a:t>
            </a:r>
            <a:r>
              <a:rPr kumimoji="1" lang="ja-JP" altLang="en-US" sz="2400" dirty="0">
                <a:solidFill>
                  <a:schemeClr val="bg1"/>
                </a:solidFill>
                <a:latin typeface="BIZ UDPゴシック" panose="020B0400000000000000" pitchFamily="50" charset="-128"/>
                <a:ea typeface="BIZ UDPゴシック" panose="020B0400000000000000" pitchFamily="50" charset="-128"/>
              </a:rPr>
              <a:t>～</a:t>
            </a:r>
            <a:r>
              <a:rPr kumimoji="1" lang="en-US" altLang="ja-JP" sz="2400" dirty="0">
                <a:solidFill>
                  <a:schemeClr val="bg1"/>
                </a:solidFill>
                <a:latin typeface="BIZ UDPゴシック" panose="020B0400000000000000" pitchFamily="50" charset="-128"/>
                <a:ea typeface="BIZ UDPゴシック" panose="020B0400000000000000" pitchFamily="50" charset="-128"/>
              </a:rPr>
              <a:t>12</a:t>
            </a:r>
            <a:r>
              <a:rPr kumimoji="1" lang="ja-JP" altLang="en-US" sz="2400" dirty="0">
                <a:solidFill>
                  <a:schemeClr val="bg1"/>
                </a:solidFill>
                <a:latin typeface="BIZ UDPゴシック" panose="020B0400000000000000" pitchFamily="50" charset="-128"/>
                <a:ea typeface="BIZ UDPゴシック" panose="020B0400000000000000" pitchFamily="50" charset="-128"/>
              </a:rPr>
              <a:t>：</a:t>
            </a:r>
            <a:r>
              <a:rPr kumimoji="1" lang="en-US" altLang="ja-JP" sz="2400" dirty="0">
                <a:solidFill>
                  <a:schemeClr val="bg1"/>
                </a:solidFill>
                <a:latin typeface="BIZ UDPゴシック" panose="020B0400000000000000" pitchFamily="50" charset="-128"/>
                <a:ea typeface="BIZ UDPゴシック" panose="020B0400000000000000" pitchFamily="50" charset="-128"/>
              </a:rPr>
              <a:t>40</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ランド研究所へ防衛省から出向</a:t>
            </a:r>
            <a:endParaRPr lang="en-US" altLang="ja-JP" sz="2400" b="1" dirty="0">
              <a:latin typeface="BIZ UDP明朝 Medium" panose="02020500000000000000" pitchFamily="18" charset="-128"/>
              <a:ea typeface="BIZ UDP明朝 Medium" panose="02020500000000000000" pitchFamily="18" charset="-128"/>
            </a:endParaRPr>
          </a:p>
        </p:txBody>
      </p:sp>
      <p:pic>
        <p:nvPicPr>
          <p:cNvPr id="1026" name="Picture 2" descr="ランド研究所本部（米国カリフォルニア州サンタモニカ）">
            <a:extLst>
              <a:ext uri="{FF2B5EF4-FFF2-40B4-BE49-F238E27FC236}">
                <a16:creationId xmlns:a16="http://schemas.microsoft.com/office/drawing/2014/main" id="{2A2E465E-2C64-5617-CC91-8EA0E1B1E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527" y="784334"/>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2B5FF34-FC18-0C6B-FB88-A48C163D26E2}"/>
              </a:ext>
            </a:extLst>
          </p:cNvPr>
          <p:cNvSpPr txBox="1"/>
          <p:nvPr/>
        </p:nvSpPr>
        <p:spPr>
          <a:xfrm>
            <a:off x="4185745" y="6499334"/>
            <a:ext cx="6185994" cy="261610"/>
          </a:xfrm>
          <a:prstGeom prst="rect">
            <a:avLst/>
          </a:prstGeom>
          <a:noFill/>
        </p:spPr>
        <p:txBody>
          <a:bodyPr wrap="square">
            <a:spAutoFit/>
          </a:bodyPr>
          <a:lstStyle/>
          <a:p>
            <a:pPr algn="ctr"/>
            <a:r>
              <a:rPr lang="en-US" altLang="ja-JP" sz="1050" dirty="0">
                <a:latin typeface="Amasis MT Pro Black" panose="02040A04050005020304" pitchFamily="18" charset="0"/>
              </a:rPr>
              <a:t>https://researchmap.jp/fujitamotonobu/research_blogs</a:t>
            </a:r>
            <a:endParaRPr lang="ja-JP" altLang="en-US" sz="1050" dirty="0">
              <a:latin typeface="Amasis MT Pro Black" panose="02040A04050005020304" pitchFamily="18" charset="0"/>
            </a:endParaRPr>
          </a:p>
        </p:txBody>
      </p:sp>
      <p:pic>
        <p:nvPicPr>
          <p:cNvPr id="1028" name="Picture 4" descr="アバター">
            <a:extLst>
              <a:ext uri="{FF2B5EF4-FFF2-40B4-BE49-F238E27FC236}">
                <a16:creationId xmlns:a16="http://schemas.microsoft.com/office/drawing/2014/main" id="{C4EE0C30-3D3F-735A-66D9-7B47A47D8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744" y="784334"/>
            <a:ext cx="2659775" cy="265977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0AB63020-32AA-3990-F775-EF86FA09624B}"/>
              </a:ext>
            </a:extLst>
          </p:cNvPr>
          <p:cNvSpPr txBox="1"/>
          <p:nvPr/>
        </p:nvSpPr>
        <p:spPr>
          <a:xfrm>
            <a:off x="61091" y="3389586"/>
            <a:ext cx="3289080" cy="923330"/>
          </a:xfrm>
          <a:prstGeom prst="rect">
            <a:avLst/>
          </a:prstGeom>
          <a:noFill/>
        </p:spPr>
        <p:txBody>
          <a:bodyPr wrap="square">
            <a:spAutoFit/>
          </a:bodyPr>
          <a:lstStyle/>
          <a:p>
            <a:pPr algn="ctr"/>
            <a:r>
              <a:rPr lang="ja-JP" altLang="en-US" b="0" i="0" dirty="0">
                <a:effectLst/>
                <a:latin typeface="BIZ UDPゴシック" panose="020B0400000000000000" pitchFamily="50" charset="-128"/>
                <a:ea typeface="BIZ UDPゴシック" panose="020B0400000000000000" pitchFamily="50" charset="-128"/>
              </a:rPr>
              <a:t>防衛装備庁</a:t>
            </a:r>
            <a:endParaRPr lang="en-US" altLang="ja-JP" b="0" i="0" dirty="0">
              <a:effectLst/>
              <a:latin typeface="BIZ UDPゴシック" panose="020B0400000000000000" pitchFamily="50" charset="-128"/>
              <a:ea typeface="BIZ UDPゴシック" panose="020B0400000000000000" pitchFamily="50" charset="-128"/>
            </a:endParaRPr>
          </a:p>
          <a:p>
            <a:pPr algn="ctr"/>
            <a:r>
              <a:rPr lang="ja-JP" altLang="en-US" b="0" i="0" dirty="0">
                <a:effectLst/>
                <a:latin typeface="BIZ UDPゴシック" panose="020B0400000000000000" pitchFamily="50" charset="-128"/>
                <a:ea typeface="BIZ UDPゴシック" panose="020B0400000000000000" pitchFamily="50" charset="-128"/>
              </a:rPr>
              <a:t>装備開発官</a:t>
            </a:r>
            <a:endParaRPr lang="en-US" altLang="ja-JP" b="0" i="0" dirty="0">
              <a:effectLst/>
              <a:latin typeface="BIZ UDPゴシック" panose="020B0400000000000000" pitchFamily="50" charset="-128"/>
              <a:ea typeface="BIZ UDPゴシック" panose="020B0400000000000000" pitchFamily="50" charset="-128"/>
            </a:endParaRPr>
          </a:p>
          <a:p>
            <a:pPr algn="ctr"/>
            <a:r>
              <a:rPr lang="ja-JP" altLang="en-US" b="0" i="0" dirty="0">
                <a:effectLst/>
                <a:latin typeface="BIZ UDPゴシック" panose="020B0400000000000000" pitchFamily="50" charset="-128"/>
                <a:ea typeface="BIZ UDPゴシック" panose="020B0400000000000000" pitchFamily="50" charset="-128"/>
              </a:rPr>
              <a:t>（航空装備担当）付主任研究官</a:t>
            </a:r>
            <a:endParaRPr lang="ja-JP" altLang="en-US"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BDF2154C-0E5A-9EBB-DD5D-E8C078A91FB7}"/>
              </a:ext>
            </a:extLst>
          </p:cNvPr>
          <p:cNvPicPr>
            <a:picLocks noChangeAspect="1"/>
          </p:cNvPicPr>
          <p:nvPr/>
        </p:nvPicPr>
        <p:blipFill>
          <a:blip r:embed="rId4"/>
          <a:stretch>
            <a:fillRect/>
          </a:stretch>
        </p:blipFill>
        <p:spPr>
          <a:xfrm>
            <a:off x="666750" y="4414345"/>
            <a:ext cx="2084989" cy="2084989"/>
          </a:xfrm>
          <a:prstGeom prst="rect">
            <a:avLst/>
          </a:prstGeom>
        </p:spPr>
      </p:pic>
      <p:sp>
        <p:nvSpPr>
          <p:cNvPr id="5" name="テキスト ボックス 4">
            <a:extLst>
              <a:ext uri="{FF2B5EF4-FFF2-40B4-BE49-F238E27FC236}">
                <a16:creationId xmlns:a16="http://schemas.microsoft.com/office/drawing/2014/main" id="{4D27786F-2A80-4C1A-885C-B0A410E3BB8A}"/>
              </a:ext>
            </a:extLst>
          </p:cNvPr>
          <p:cNvSpPr txBox="1"/>
          <p:nvPr/>
        </p:nvSpPr>
        <p:spPr>
          <a:xfrm>
            <a:off x="705999" y="6499334"/>
            <a:ext cx="1999264" cy="338554"/>
          </a:xfrm>
          <a:prstGeom prst="rect">
            <a:avLst/>
          </a:prstGeom>
          <a:solidFill>
            <a:srgbClr val="C00000"/>
          </a:solidFill>
        </p:spPr>
        <p:txBody>
          <a:bodyPr wrap="square" rtlCol="0">
            <a:spAutoFit/>
          </a:bodyP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藤田さんの</a:t>
            </a:r>
            <a:r>
              <a:rPr kumimoji="1" lang="en-US" altLang="ja-JP" sz="1600" dirty="0">
                <a:solidFill>
                  <a:schemeClr val="bg1"/>
                </a:solidFill>
                <a:latin typeface="BIZ UDPゴシック" panose="020B0400000000000000" pitchFamily="50" charset="-128"/>
                <a:ea typeface="BIZ UDPゴシック" panose="020B0400000000000000" pitchFamily="50" charset="-128"/>
              </a:rPr>
              <a:t>Blog</a:t>
            </a:r>
            <a:r>
              <a:rPr kumimoji="1" lang="ja-JP" altLang="en-US" sz="1600" dirty="0">
                <a:solidFill>
                  <a:schemeClr val="bg1"/>
                </a:solidFill>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4125332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ランド研究所は、シンクタンクではない</a:t>
            </a:r>
          </a:p>
        </p:txBody>
      </p:sp>
      <p:graphicFrame>
        <p:nvGraphicFramePr>
          <p:cNvPr id="2" name="表 3">
            <a:extLst>
              <a:ext uri="{FF2B5EF4-FFF2-40B4-BE49-F238E27FC236}">
                <a16:creationId xmlns:a16="http://schemas.microsoft.com/office/drawing/2014/main" id="{D2F734B7-4412-94F2-A17D-BE1260551C3B}"/>
              </a:ext>
            </a:extLst>
          </p:cNvPr>
          <p:cNvGraphicFramePr>
            <a:graphicFrameLocks noGrp="1"/>
          </p:cNvGraphicFramePr>
          <p:nvPr>
            <p:extLst>
              <p:ext uri="{D42A27DB-BD31-4B8C-83A1-F6EECF244321}">
                <p14:modId xmlns:p14="http://schemas.microsoft.com/office/powerpoint/2010/main" val="3846937357"/>
              </p:ext>
            </p:extLst>
          </p:nvPr>
        </p:nvGraphicFramePr>
        <p:xfrm>
          <a:off x="261938" y="1108709"/>
          <a:ext cx="11820524" cy="4602798"/>
        </p:xfrm>
        <a:graphic>
          <a:graphicData uri="http://schemas.openxmlformats.org/drawingml/2006/table">
            <a:tbl>
              <a:tblPr firstRow="1" bandRow="1">
                <a:effectLst>
                  <a:innerShdw blurRad="114300">
                    <a:prstClr val="black"/>
                  </a:innerShdw>
                </a:effectLst>
                <a:tableStyleId>{3B4B98B0-60AC-42C2-AFA5-B58CD77FA1E5}</a:tableStyleId>
              </a:tblPr>
              <a:tblGrid>
                <a:gridCol w="2613528">
                  <a:extLst>
                    <a:ext uri="{9D8B030D-6E8A-4147-A177-3AD203B41FA5}">
                      <a16:colId xmlns:a16="http://schemas.microsoft.com/office/drawing/2014/main" val="1340880403"/>
                    </a:ext>
                  </a:extLst>
                </a:gridCol>
                <a:gridCol w="4573084">
                  <a:extLst>
                    <a:ext uri="{9D8B030D-6E8A-4147-A177-3AD203B41FA5}">
                      <a16:colId xmlns:a16="http://schemas.microsoft.com/office/drawing/2014/main" val="4219559934"/>
                    </a:ext>
                  </a:extLst>
                </a:gridCol>
                <a:gridCol w="4633912">
                  <a:extLst>
                    <a:ext uri="{9D8B030D-6E8A-4147-A177-3AD203B41FA5}">
                      <a16:colId xmlns:a16="http://schemas.microsoft.com/office/drawing/2014/main" val="2971574224"/>
                    </a:ext>
                  </a:extLst>
                </a:gridCol>
              </a:tblGrid>
              <a:tr h="670878">
                <a:tc>
                  <a:txBody>
                    <a:bodyPr/>
                    <a:lstStyle/>
                    <a:p>
                      <a:endParaRPr kumimoji="1" lang="ja-JP" altLang="en-US" sz="20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3200" dirty="0">
                          <a:solidFill>
                            <a:schemeClr val="bg1"/>
                          </a:solidFill>
                          <a:latin typeface="BIZ UDPゴシック" panose="020B0400000000000000" pitchFamily="50" charset="-128"/>
                          <a:ea typeface="BIZ UDPゴシック" panose="020B0400000000000000" pitchFamily="50" charset="-128"/>
                        </a:rPr>
                        <a:t>ランド研究所</a:t>
                      </a:r>
                    </a:p>
                  </a:txBody>
                  <a:tcPr anchor="ctr">
                    <a:solidFill>
                      <a:srgbClr val="C00000"/>
                    </a:solidFill>
                  </a:tcPr>
                </a:tc>
                <a:tc>
                  <a:txBody>
                    <a:bodyPr/>
                    <a:lstStyle/>
                    <a:p>
                      <a:pPr algn="ctr"/>
                      <a:r>
                        <a:rPr kumimoji="1" lang="ja-JP" altLang="en-US" sz="3200" dirty="0">
                          <a:solidFill>
                            <a:schemeClr val="bg1"/>
                          </a:solidFill>
                          <a:latin typeface="BIZ UDPゴシック" panose="020B0400000000000000" pitchFamily="50" charset="-128"/>
                          <a:ea typeface="BIZ UDPゴシック" panose="020B0400000000000000" pitchFamily="50" charset="-128"/>
                        </a:rPr>
                        <a:t>シンクタンク</a:t>
                      </a:r>
                    </a:p>
                  </a:txBody>
                  <a:tcPr anchor="ctr">
                    <a:solidFill>
                      <a:schemeClr val="tx2">
                        <a:lumMod val="60000"/>
                        <a:lumOff val="40000"/>
                      </a:schemeClr>
                    </a:solidFill>
                  </a:tcPr>
                </a:tc>
                <a:extLst>
                  <a:ext uri="{0D108BD9-81ED-4DB2-BD59-A6C34878D82A}">
                    <a16:rowId xmlns:a16="http://schemas.microsoft.com/office/drawing/2014/main" val="2403128758"/>
                  </a:ext>
                </a:extLst>
              </a:tr>
              <a:tr h="670878">
                <a:tc>
                  <a:txBody>
                    <a:bodyP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特徴</a:t>
                      </a:r>
                    </a:p>
                  </a:txBody>
                  <a:tcPr anchor="ctr">
                    <a:solidFill>
                      <a:schemeClr val="accent2">
                        <a:lumMod val="75000"/>
                      </a:schemeClr>
                    </a:solidFill>
                  </a:tcPr>
                </a:tc>
                <a:tc>
                  <a:txBody>
                    <a:bodyPr/>
                    <a:lstStyle/>
                    <a:p>
                      <a:r>
                        <a:rPr kumimoji="1" lang="ja-JP" altLang="en-US" sz="2000" b="0" i="0" kern="1200" dirty="0">
                          <a:solidFill>
                            <a:schemeClr val="bg1"/>
                          </a:solidFill>
                          <a:effectLst/>
                          <a:latin typeface="BIZ UDPゴシック" panose="020B0400000000000000" pitchFamily="50" charset="-128"/>
                          <a:ea typeface="BIZ UDPゴシック" panose="020B0400000000000000" pitchFamily="50" charset="-128"/>
                          <a:cs typeface="+mn-cs"/>
                        </a:rPr>
                        <a:t>厳密に政治的に中立（</a:t>
                      </a:r>
                      <a:r>
                        <a:rPr kumimoji="1" lang="en-US" altLang="ja-JP" sz="2000" b="0" i="0" kern="1200" dirty="0">
                          <a:solidFill>
                            <a:schemeClr val="bg1"/>
                          </a:solidFill>
                          <a:effectLst/>
                          <a:latin typeface="BIZ UDPゴシック" panose="020B0400000000000000" pitchFamily="50" charset="-128"/>
                          <a:ea typeface="BIZ UDPゴシック" panose="020B0400000000000000" pitchFamily="50" charset="-128"/>
                          <a:cs typeface="+mn-cs"/>
                        </a:rPr>
                        <a:t>strictly nonpartisan</a:t>
                      </a:r>
                      <a:r>
                        <a:rPr kumimoji="1" lang="ja-JP" altLang="en-US" sz="2000" b="0" i="0" kern="1200" dirty="0">
                          <a:solidFill>
                            <a:schemeClr val="bg1"/>
                          </a:solidFill>
                          <a:effectLst/>
                          <a:latin typeface="BIZ UDPゴシック" panose="020B0400000000000000" pitchFamily="50" charset="-128"/>
                          <a:ea typeface="BIZ UDPゴシック" panose="020B0400000000000000" pitchFamily="50" charset="-128"/>
                          <a:cs typeface="+mn-cs"/>
                        </a:rPr>
                        <a:t>）であり、事実と証拠に基づく研究を実施</a:t>
                      </a: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a:txBody>
                  <a:tcPr anchor="ctr">
                    <a:solidFill>
                      <a:schemeClr val="accent2">
                        <a:lumMod val="75000"/>
                      </a:schemeClr>
                    </a:solidFill>
                  </a:tcPr>
                </a:tc>
                <a:tc>
                  <a:txBody>
                    <a:bodyPr/>
                    <a:lstStyle/>
                    <a:p>
                      <a:r>
                        <a:rPr kumimoji="1" lang="ja-JP" altLang="en-US" sz="2000" b="0" i="0" kern="1200" dirty="0">
                          <a:solidFill>
                            <a:schemeClr val="bg1"/>
                          </a:solidFill>
                          <a:effectLst/>
                          <a:latin typeface="BIZ UDPゴシック" panose="020B0400000000000000" pitchFamily="50" charset="-128"/>
                          <a:ea typeface="BIZ UDPゴシック" panose="020B0400000000000000" pitchFamily="50" charset="-128"/>
                          <a:cs typeface="+mn-cs"/>
                        </a:rPr>
                        <a:t>特定の団体の立場や利益を代表することがある</a:t>
                      </a: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a:txBody>
                  <a:tcPr anchor="ctr">
                    <a:solidFill>
                      <a:schemeClr val="accent2">
                        <a:lumMod val="75000"/>
                      </a:schemeClr>
                    </a:solidFill>
                  </a:tcPr>
                </a:tc>
                <a:extLst>
                  <a:ext uri="{0D108BD9-81ED-4DB2-BD59-A6C34878D82A}">
                    <a16:rowId xmlns:a16="http://schemas.microsoft.com/office/drawing/2014/main" val="1687403118"/>
                  </a:ext>
                </a:extLst>
              </a:tr>
              <a:tr h="691616">
                <a:tc>
                  <a:txBody>
                    <a:bodyPr/>
                    <a:lstStyle/>
                    <a:p>
                      <a:pPr algn="ctr"/>
                      <a:r>
                        <a:rPr kumimoji="1" lang="ja-JP" altLang="en-US" sz="2400" dirty="0">
                          <a:latin typeface="BIZ UDPゴシック" panose="020B0400000000000000" pitchFamily="50" charset="-128"/>
                          <a:ea typeface="BIZ UDPゴシック" panose="020B0400000000000000" pitchFamily="50" charset="-128"/>
                        </a:rPr>
                        <a:t>誰のために？</a:t>
                      </a:r>
                    </a:p>
                  </a:txBody>
                  <a:tcPr anchor="ctr">
                    <a:solidFill>
                      <a:srgbClr val="FFFF00"/>
                    </a:solidFill>
                  </a:tcPr>
                </a:tc>
                <a:tc>
                  <a:txBody>
                    <a:bodyPr/>
                    <a:lstStyle/>
                    <a:p>
                      <a:r>
                        <a:rPr kumimoji="1" lang="en-US" altLang="ja-JP" sz="2000" b="0" i="0" kern="1200" dirty="0">
                          <a:solidFill>
                            <a:schemeClr val="tx1"/>
                          </a:solidFill>
                          <a:effectLst/>
                          <a:latin typeface="BIZ UDPゴシック" panose="020B0400000000000000" pitchFamily="50" charset="-128"/>
                          <a:ea typeface="BIZ UDPゴシック" panose="020B0400000000000000" pitchFamily="50" charset="-128"/>
                          <a:cs typeface="+mn-cs"/>
                        </a:rPr>
                        <a:t>100</a:t>
                      </a:r>
                      <a:r>
                        <a:rPr kumimoji="1" lang="ja-JP" altLang="en-US" sz="2000" b="0" i="0" kern="1200" dirty="0">
                          <a:solidFill>
                            <a:schemeClr val="tx1"/>
                          </a:solidFill>
                          <a:effectLst/>
                          <a:latin typeface="BIZ UDPゴシック" panose="020B0400000000000000" pitchFamily="50" charset="-128"/>
                          <a:ea typeface="BIZ UDPゴシック" panose="020B0400000000000000" pitchFamily="50" charset="-128"/>
                          <a:cs typeface="+mn-cs"/>
                        </a:rPr>
                        <a:t>％クライアントのため</a:t>
                      </a:r>
                      <a:endParaRPr kumimoji="1" lang="ja-JP" altLang="en-US" sz="2000" dirty="0">
                        <a:latin typeface="BIZ UDPゴシック" panose="020B0400000000000000" pitchFamily="50" charset="-128"/>
                        <a:ea typeface="BIZ UDPゴシック" panose="020B0400000000000000" pitchFamily="50" charset="-128"/>
                      </a:endParaRPr>
                    </a:p>
                  </a:txBody>
                  <a:tcPr anchor="ctr">
                    <a:solidFill>
                      <a:srgbClr val="FFFF00"/>
                    </a:solidFill>
                  </a:tcPr>
                </a:tc>
                <a:tc>
                  <a:txBody>
                    <a:bodyPr/>
                    <a:lstStyle/>
                    <a:p>
                      <a:r>
                        <a:rPr kumimoji="1" lang="ja-JP" altLang="en-US" sz="2000" b="0" i="0" kern="1200" dirty="0">
                          <a:solidFill>
                            <a:schemeClr val="tx1"/>
                          </a:solidFill>
                          <a:effectLst/>
                          <a:latin typeface="BIZ UDPゴシック" panose="020B0400000000000000" pitchFamily="50" charset="-128"/>
                          <a:ea typeface="BIZ UDPゴシック" panose="020B0400000000000000" pitchFamily="50" charset="-128"/>
                          <a:cs typeface="+mn-cs"/>
                        </a:rPr>
                        <a:t>一部はクライアントのため、</a:t>
                      </a:r>
                    </a:p>
                    <a:p>
                      <a:r>
                        <a:rPr kumimoji="1" lang="ja-JP" altLang="en-US" sz="2000" b="0" i="0" kern="1200" dirty="0">
                          <a:solidFill>
                            <a:schemeClr val="tx1"/>
                          </a:solidFill>
                          <a:effectLst/>
                          <a:latin typeface="BIZ UDPゴシック" panose="020B0400000000000000" pitchFamily="50" charset="-128"/>
                          <a:ea typeface="BIZ UDPゴシック" panose="020B0400000000000000" pitchFamily="50" charset="-128"/>
                          <a:cs typeface="+mn-cs"/>
                        </a:rPr>
                        <a:t>一部は組織自身のため</a:t>
                      </a:r>
                      <a:endParaRPr kumimoji="1" lang="ja-JP" altLang="en-US" sz="2000" dirty="0">
                        <a:latin typeface="BIZ UDPゴシック" panose="020B0400000000000000" pitchFamily="50" charset="-128"/>
                        <a:ea typeface="BIZ UDPゴシック" panose="020B0400000000000000" pitchFamily="50" charset="-128"/>
                      </a:endParaRPr>
                    </a:p>
                  </a:txBody>
                  <a:tcPr anchor="ctr">
                    <a:solidFill>
                      <a:srgbClr val="FFFF00"/>
                    </a:solidFill>
                  </a:tcPr>
                </a:tc>
                <a:extLst>
                  <a:ext uri="{0D108BD9-81ED-4DB2-BD59-A6C34878D82A}">
                    <a16:rowId xmlns:a16="http://schemas.microsoft.com/office/drawing/2014/main" val="196437002"/>
                  </a:ext>
                </a:extLst>
              </a:tr>
              <a:tr h="670878">
                <a:tc>
                  <a:txBody>
                    <a:bodyPr/>
                    <a:lstStyle/>
                    <a:p>
                      <a:pPr algn="ctr"/>
                      <a:r>
                        <a:rPr kumimoji="1" lang="ja-JP" altLang="en-US" sz="2400" dirty="0">
                          <a:latin typeface="BIZ UDPゴシック" panose="020B0400000000000000" pitchFamily="50" charset="-128"/>
                          <a:ea typeface="BIZ UDPゴシック" panose="020B0400000000000000" pitchFamily="50" charset="-128"/>
                        </a:rPr>
                        <a:t>研究テーマを</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決めるのは誰？</a:t>
                      </a:r>
                    </a:p>
                  </a:txBody>
                  <a:tcPr anchor="ctr">
                    <a:solidFill>
                      <a:schemeClr val="accent1">
                        <a:lumMod val="40000"/>
                        <a:lumOff val="60000"/>
                      </a:schemeClr>
                    </a:solidFill>
                  </a:tcPr>
                </a:tc>
                <a:tc>
                  <a:txBody>
                    <a:bodyPr/>
                    <a:lstStyle/>
                    <a:p>
                      <a:r>
                        <a:rPr kumimoji="1" lang="ja-JP" altLang="en-US" sz="2000" b="0" i="0" kern="1200" dirty="0">
                          <a:solidFill>
                            <a:schemeClr val="tx1"/>
                          </a:solidFill>
                          <a:effectLst/>
                          <a:latin typeface="BIZ UDPゴシック" panose="020B0400000000000000" pitchFamily="50" charset="-128"/>
                          <a:ea typeface="BIZ UDPゴシック" panose="020B0400000000000000" pitchFamily="50" charset="-128"/>
                          <a:cs typeface="+mn-cs"/>
                        </a:rPr>
                        <a:t>クライアント（の興味関心）</a:t>
                      </a:r>
                      <a:endParaRPr kumimoji="1" lang="ja-JP" altLang="en-US" sz="2000" dirty="0">
                        <a:latin typeface="BIZ UDPゴシック" panose="020B0400000000000000" pitchFamily="50" charset="-128"/>
                        <a:ea typeface="BIZ UDPゴシック" panose="020B0400000000000000" pitchFamily="50" charset="-128"/>
                      </a:endParaRPr>
                    </a:p>
                  </a:txBody>
                  <a:tcPr anchor="ctr">
                    <a:solidFill>
                      <a:schemeClr val="accent1">
                        <a:lumMod val="40000"/>
                        <a:lumOff val="60000"/>
                      </a:schemeClr>
                    </a:solidFill>
                  </a:tcPr>
                </a:tc>
                <a:tc>
                  <a:txBody>
                    <a:bodyPr/>
                    <a:lstStyle/>
                    <a:p>
                      <a:r>
                        <a:rPr kumimoji="1" lang="ja-JP" altLang="en-US" sz="2000" b="0" i="0" kern="1200" dirty="0">
                          <a:solidFill>
                            <a:schemeClr val="tx1"/>
                          </a:solidFill>
                          <a:effectLst/>
                          <a:latin typeface="BIZ UDPゴシック" panose="020B0400000000000000" pitchFamily="50" charset="-128"/>
                          <a:ea typeface="BIZ UDPゴシック" panose="020B0400000000000000" pitchFamily="50" charset="-128"/>
                          <a:cs typeface="+mn-cs"/>
                        </a:rPr>
                        <a:t>シンクタンクのメンバー</a:t>
                      </a:r>
                      <a:endParaRPr kumimoji="1" lang="ja-JP" altLang="en-US" sz="2000" dirty="0">
                        <a:latin typeface="BIZ UDPゴシック" panose="020B0400000000000000" pitchFamily="50" charset="-128"/>
                        <a:ea typeface="BIZ UDPゴシック" panose="020B0400000000000000" pitchFamily="50" charset="-128"/>
                      </a:endParaRPr>
                    </a:p>
                  </a:txBody>
                  <a:tcPr anchor="ctr">
                    <a:solidFill>
                      <a:schemeClr val="accent1">
                        <a:lumMod val="40000"/>
                        <a:lumOff val="60000"/>
                      </a:schemeClr>
                    </a:solidFill>
                  </a:tcPr>
                </a:tc>
                <a:extLst>
                  <a:ext uri="{0D108BD9-81ED-4DB2-BD59-A6C34878D82A}">
                    <a16:rowId xmlns:a16="http://schemas.microsoft.com/office/drawing/2014/main" val="36460494"/>
                  </a:ext>
                </a:extLst>
              </a:tr>
              <a:tr h="670878">
                <a:tc>
                  <a:txBody>
                    <a:bodyP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研究内容の公開</a:t>
                      </a:r>
                    </a:p>
                  </a:txBody>
                  <a:tcPr anchor="ctr">
                    <a:solidFill>
                      <a:srgbClr val="002060"/>
                    </a:solidFill>
                  </a:tcPr>
                </a:tc>
                <a:tc>
                  <a:txBody>
                    <a:bodyPr/>
                    <a:lstStyle/>
                    <a:p>
                      <a:r>
                        <a:rPr kumimoji="1" lang="ja-JP" altLang="en-US" sz="2000" b="0" i="0" kern="1200" dirty="0">
                          <a:solidFill>
                            <a:schemeClr val="bg1"/>
                          </a:solidFill>
                          <a:effectLst/>
                          <a:latin typeface="BIZ UDPゴシック" panose="020B0400000000000000" pitchFamily="50" charset="-128"/>
                          <a:ea typeface="BIZ UDPゴシック" panose="020B0400000000000000" pitchFamily="50" charset="-128"/>
                          <a:cs typeface="+mn-cs"/>
                        </a:rPr>
                        <a:t>平文及び関係者限り</a:t>
                      </a:r>
                    </a:p>
                    <a:p>
                      <a:r>
                        <a:rPr kumimoji="1" lang="en-US" altLang="ja-JP" sz="2000" b="0" i="0" kern="1200" dirty="0">
                          <a:solidFill>
                            <a:schemeClr val="bg1"/>
                          </a:solidFill>
                          <a:effectLst/>
                          <a:latin typeface="BIZ UDPゴシック" panose="020B0400000000000000" pitchFamily="50" charset="-128"/>
                          <a:ea typeface="BIZ UDPゴシック" panose="020B0400000000000000" pitchFamily="50" charset="-128"/>
                          <a:cs typeface="+mn-cs"/>
                        </a:rPr>
                        <a:t>(Classified and Unclassified</a:t>
                      </a:r>
                      <a:r>
                        <a:rPr kumimoji="1" lang="ja-JP" altLang="en-US" sz="2000" b="0" i="0" kern="1200" dirty="0">
                          <a:solidFill>
                            <a:schemeClr val="bg1"/>
                          </a:solidFill>
                          <a:effectLst/>
                          <a:latin typeface="BIZ UDPゴシック" panose="020B0400000000000000" pitchFamily="50" charset="-128"/>
                          <a:ea typeface="BIZ UDPゴシック" panose="020B0400000000000000" pitchFamily="50" charset="-128"/>
                          <a:cs typeface="+mn-cs"/>
                        </a:rPr>
                        <a:t>）</a:t>
                      </a: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a:txBody>
                  <a:tcPr anchor="ctr">
                    <a:solidFill>
                      <a:srgbClr val="002060"/>
                    </a:solidFill>
                  </a:tcPr>
                </a:tc>
                <a:tc>
                  <a:txBody>
                    <a:bodyPr/>
                    <a:lstStyle/>
                    <a:p>
                      <a:r>
                        <a:rPr kumimoji="1" lang="ja-JP" altLang="en-US" sz="2000" b="0" i="0" kern="1200" dirty="0">
                          <a:solidFill>
                            <a:schemeClr val="bg1"/>
                          </a:solidFill>
                          <a:effectLst/>
                          <a:latin typeface="BIZ UDPゴシック" panose="020B0400000000000000" pitchFamily="50" charset="-128"/>
                          <a:ea typeface="BIZ UDPゴシック" panose="020B0400000000000000" pitchFamily="50" charset="-128"/>
                          <a:cs typeface="+mn-cs"/>
                        </a:rPr>
                        <a:t>原則として平文</a:t>
                      </a:r>
                    </a:p>
                    <a:p>
                      <a:r>
                        <a:rPr kumimoji="1" lang="en-US" altLang="ja-JP" sz="2000" b="0" i="0" kern="1200" dirty="0">
                          <a:solidFill>
                            <a:schemeClr val="bg1"/>
                          </a:solidFill>
                          <a:effectLst/>
                          <a:latin typeface="BIZ UDPゴシック" panose="020B0400000000000000" pitchFamily="50" charset="-128"/>
                          <a:ea typeface="BIZ UDPゴシック" panose="020B0400000000000000" pitchFamily="50" charset="-128"/>
                          <a:cs typeface="+mn-cs"/>
                        </a:rPr>
                        <a:t>(Unclassified</a:t>
                      </a:r>
                      <a:r>
                        <a:rPr kumimoji="1" lang="ja-JP" altLang="en-US" sz="2000" b="0" i="0" kern="1200" dirty="0">
                          <a:solidFill>
                            <a:schemeClr val="bg1"/>
                          </a:solidFill>
                          <a:effectLst/>
                          <a:latin typeface="BIZ UDPゴシック" panose="020B0400000000000000" pitchFamily="50" charset="-128"/>
                          <a:ea typeface="BIZ UDPゴシック" panose="020B0400000000000000" pitchFamily="50" charset="-128"/>
                          <a:cs typeface="+mn-cs"/>
                        </a:rPr>
                        <a:t>）</a:t>
                      </a: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a:txBody>
                  <a:tcPr anchor="ctr">
                    <a:solidFill>
                      <a:srgbClr val="002060"/>
                    </a:solidFill>
                  </a:tcPr>
                </a:tc>
                <a:extLst>
                  <a:ext uri="{0D108BD9-81ED-4DB2-BD59-A6C34878D82A}">
                    <a16:rowId xmlns:a16="http://schemas.microsoft.com/office/drawing/2014/main" val="2435670616"/>
                  </a:ext>
                </a:extLst>
              </a:tr>
              <a:tr h="670878">
                <a:tc>
                  <a:txBody>
                    <a:bodyPr/>
                    <a:lstStyle/>
                    <a:p>
                      <a:pPr algn="ctr"/>
                      <a:r>
                        <a:rPr kumimoji="1" lang="ja-JP" altLang="en-US" sz="2400" dirty="0">
                          <a:latin typeface="BIZ UDPゴシック" panose="020B0400000000000000" pitchFamily="50" charset="-128"/>
                          <a:ea typeface="BIZ UDPゴシック" panose="020B0400000000000000" pitchFamily="50" charset="-128"/>
                        </a:rPr>
                        <a:t>出資者</a:t>
                      </a:r>
                    </a:p>
                  </a:txBody>
                  <a:tcPr anchor="ctr">
                    <a:solidFill>
                      <a:srgbClr val="FFC000"/>
                    </a:solidFill>
                  </a:tcPr>
                </a:tc>
                <a:tc>
                  <a:txBody>
                    <a:bodyPr/>
                    <a:lstStyle/>
                    <a:p>
                      <a:r>
                        <a:rPr kumimoji="1" lang="ja-JP" altLang="en-US" sz="2000" b="0" i="0" kern="1200" dirty="0">
                          <a:solidFill>
                            <a:schemeClr val="tx1"/>
                          </a:solidFill>
                          <a:effectLst/>
                          <a:latin typeface="BIZ UDPゴシック" panose="020B0400000000000000" pitchFamily="50" charset="-128"/>
                          <a:ea typeface="BIZ UDPゴシック" panose="020B0400000000000000" pitchFamily="50" charset="-128"/>
                          <a:cs typeface="+mn-cs"/>
                        </a:rPr>
                        <a:t>クライアント（大半は連邦政府）、ただし国防産業ではない</a:t>
                      </a:r>
                      <a:endParaRPr kumimoji="1" lang="ja-JP" altLang="en-US" sz="2000" dirty="0">
                        <a:latin typeface="BIZ UDPゴシック" panose="020B0400000000000000" pitchFamily="50" charset="-128"/>
                        <a:ea typeface="BIZ UDPゴシック" panose="020B0400000000000000" pitchFamily="50" charset="-128"/>
                      </a:endParaRPr>
                    </a:p>
                  </a:txBody>
                  <a:tcPr anchor="ctr">
                    <a:solidFill>
                      <a:srgbClr val="FFC000"/>
                    </a:solidFill>
                  </a:tcPr>
                </a:tc>
                <a:tc>
                  <a:txBody>
                    <a:bodyPr/>
                    <a:lstStyle/>
                    <a:p>
                      <a:r>
                        <a:rPr kumimoji="1" lang="ja-JP" altLang="en-US" sz="2000" b="0" i="0" kern="1200" dirty="0">
                          <a:solidFill>
                            <a:schemeClr val="tx1"/>
                          </a:solidFill>
                          <a:effectLst/>
                          <a:latin typeface="BIZ UDPゴシック" panose="020B0400000000000000" pitchFamily="50" charset="-128"/>
                          <a:ea typeface="BIZ UDPゴシック" panose="020B0400000000000000" pitchFamily="50" charset="-128"/>
                          <a:cs typeface="+mn-cs"/>
                        </a:rPr>
                        <a:t>独自のファンドを含む様々なソース</a:t>
                      </a:r>
                      <a:endParaRPr kumimoji="1" lang="ja-JP" altLang="en-US" sz="2000" dirty="0">
                        <a:latin typeface="BIZ UDPゴシック" panose="020B0400000000000000" pitchFamily="50" charset="-128"/>
                        <a:ea typeface="BIZ UDPゴシック" panose="020B0400000000000000" pitchFamily="50" charset="-128"/>
                      </a:endParaRPr>
                    </a:p>
                  </a:txBody>
                  <a:tcPr anchor="ctr">
                    <a:solidFill>
                      <a:srgbClr val="FFC000"/>
                    </a:solidFill>
                  </a:tcPr>
                </a:tc>
                <a:extLst>
                  <a:ext uri="{0D108BD9-81ED-4DB2-BD59-A6C34878D82A}">
                    <a16:rowId xmlns:a16="http://schemas.microsoft.com/office/drawing/2014/main" val="596101898"/>
                  </a:ext>
                </a:extLst>
              </a:tr>
            </a:tbl>
          </a:graphicData>
        </a:graphic>
      </p:graphicFrame>
      <p:sp>
        <p:nvSpPr>
          <p:cNvPr id="5" name="テキスト ボックス 4">
            <a:extLst>
              <a:ext uri="{FF2B5EF4-FFF2-40B4-BE49-F238E27FC236}">
                <a16:creationId xmlns:a16="http://schemas.microsoft.com/office/drawing/2014/main" id="{E4E726BA-997B-6D87-9ECC-9C79505EC3A4}"/>
              </a:ext>
            </a:extLst>
          </p:cNvPr>
          <p:cNvSpPr txBox="1"/>
          <p:nvPr/>
        </p:nvSpPr>
        <p:spPr>
          <a:xfrm>
            <a:off x="1135855" y="6359580"/>
            <a:ext cx="10475119" cy="461665"/>
          </a:xfrm>
          <a:prstGeom prst="rect">
            <a:avLst/>
          </a:prstGeom>
          <a:noFill/>
        </p:spPr>
        <p:txBody>
          <a:bodyPr wrap="square">
            <a:spAutoFit/>
          </a:bodyPr>
          <a:lstStyle/>
          <a:p>
            <a:r>
              <a:rPr lang="ja-JP" altLang="en-US" sz="1200" dirty="0">
                <a:latin typeface="BIZ UDPゴシック" panose="020B0400000000000000" pitchFamily="50" charset="-128"/>
                <a:ea typeface="BIZ UDPゴシック" panose="020B0400000000000000" pitchFamily="50" charset="-128"/>
              </a:rPr>
              <a:t>（出所）ランド研究所に着任してわかったこと（投稿日時：２０２１年５月２２日）</a:t>
            </a:r>
            <a:endParaRPr lang="en-US" altLang="ja-JP" sz="1200" dirty="0">
              <a:latin typeface="BIZ UDPゴシック" panose="020B0400000000000000" pitchFamily="50" charset="-128"/>
              <a:ea typeface="BIZ UDPゴシック" panose="020B0400000000000000" pitchFamily="50" charset="-128"/>
            </a:endParaRPr>
          </a:p>
          <a:p>
            <a:r>
              <a:rPr lang="en-US" altLang="ja-JP" sz="1200" dirty="0">
                <a:latin typeface="BIZ UDPゴシック" panose="020B0400000000000000" pitchFamily="50" charset="-128"/>
                <a:ea typeface="BIZ UDPゴシック" panose="020B0400000000000000" pitchFamily="50" charset="-128"/>
              </a:rPr>
              <a:t>https://researchmap.jp/blogs/blog_entries/view/485809/a1b746cab48514af46212cb73f3167e1?frame_id=984485</a:t>
            </a:r>
            <a:endParaRPr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95790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ランド研究所</a:t>
            </a:r>
          </a:p>
        </p:txBody>
      </p:sp>
      <p:sp>
        <p:nvSpPr>
          <p:cNvPr id="7" name="四角形: 角を丸くする 6">
            <a:extLst>
              <a:ext uri="{FF2B5EF4-FFF2-40B4-BE49-F238E27FC236}">
                <a16:creationId xmlns:a16="http://schemas.microsoft.com/office/drawing/2014/main" id="{9495BA96-88C9-845D-605F-EA0A2CB909C9}"/>
              </a:ext>
            </a:extLst>
          </p:cNvPr>
          <p:cNvSpPr/>
          <p:nvPr/>
        </p:nvSpPr>
        <p:spPr>
          <a:xfrm>
            <a:off x="538161" y="1315294"/>
            <a:ext cx="2228850" cy="971550"/>
          </a:xfrm>
          <a:custGeom>
            <a:avLst/>
            <a:gdLst>
              <a:gd name="connsiteX0" fmla="*/ 0 w 2228850"/>
              <a:gd name="connsiteY0" fmla="*/ 326742 h 971550"/>
              <a:gd name="connsiteX1" fmla="*/ 326742 w 2228850"/>
              <a:gd name="connsiteY1" fmla="*/ 0 h 971550"/>
              <a:gd name="connsiteX2" fmla="*/ 820357 w 2228850"/>
              <a:gd name="connsiteY2" fmla="*/ 0 h 971550"/>
              <a:gd name="connsiteX3" fmla="*/ 1298218 w 2228850"/>
              <a:gd name="connsiteY3" fmla="*/ 0 h 971550"/>
              <a:gd name="connsiteX4" fmla="*/ 1902108 w 2228850"/>
              <a:gd name="connsiteY4" fmla="*/ 0 h 971550"/>
              <a:gd name="connsiteX5" fmla="*/ 2228850 w 2228850"/>
              <a:gd name="connsiteY5" fmla="*/ 326742 h 971550"/>
              <a:gd name="connsiteX6" fmla="*/ 2228850 w 2228850"/>
              <a:gd name="connsiteY6" fmla="*/ 644808 h 971550"/>
              <a:gd name="connsiteX7" fmla="*/ 1902108 w 2228850"/>
              <a:gd name="connsiteY7" fmla="*/ 971550 h 971550"/>
              <a:gd name="connsiteX8" fmla="*/ 1376986 w 2228850"/>
              <a:gd name="connsiteY8" fmla="*/ 971550 h 971550"/>
              <a:gd name="connsiteX9" fmla="*/ 836110 w 2228850"/>
              <a:gd name="connsiteY9" fmla="*/ 971550 h 971550"/>
              <a:gd name="connsiteX10" fmla="*/ 326742 w 2228850"/>
              <a:gd name="connsiteY10" fmla="*/ 971550 h 971550"/>
              <a:gd name="connsiteX11" fmla="*/ 0 w 2228850"/>
              <a:gd name="connsiteY11" fmla="*/ 644808 h 971550"/>
              <a:gd name="connsiteX12" fmla="*/ 0 w 2228850"/>
              <a:gd name="connsiteY12"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8850" h="971550" fill="none" extrusionOk="0">
                <a:moveTo>
                  <a:pt x="0" y="326742"/>
                </a:moveTo>
                <a:cubicBezTo>
                  <a:pt x="-7278" y="118799"/>
                  <a:pt x="151226" y="-35777"/>
                  <a:pt x="326742" y="0"/>
                </a:cubicBezTo>
                <a:cubicBezTo>
                  <a:pt x="571631" y="-26538"/>
                  <a:pt x="646898" y="56119"/>
                  <a:pt x="820357" y="0"/>
                </a:cubicBezTo>
                <a:cubicBezTo>
                  <a:pt x="993816" y="-56119"/>
                  <a:pt x="1090130" y="13872"/>
                  <a:pt x="1298218" y="0"/>
                </a:cubicBezTo>
                <a:cubicBezTo>
                  <a:pt x="1506306" y="-13872"/>
                  <a:pt x="1635398" y="39209"/>
                  <a:pt x="1902108" y="0"/>
                </a:cubicBezTo>
                <a:cubicBezTo>
                  <a:pt x="2072021" y="9419"/>
                  <a:pt x="2216326" y="157940"/>
                  <a:pt x="2228850" y="326742"/>
                </a:cubicBezTo>
                <a:cubicBezTo>
                  <a:pt x="2256008" y="475236"/>
                  <a:pt x="2210819" y="559849"/>
                  <a:pt x="2228850" y="644808"/>
                </a:cubicBezTo>
                <a:cubicBezTo>
                  <a:pt x="2231203" y="847042"/>
                  <a:pt x="2041207" y="941712"/>
                  <a:pt x="1902108" y="971550"/>
                </a:cubicBezTo>
                <a:cubicBezTo>
                  <a:pt x="1761795" y="1025179"/>
                  <a:pt x="1591521" y="926713"/>
                  <a:pt x="1376986" y="971550"/>
                </a:cubicBezTo>
                <a:cubicBezTo>
                  <a:pt x="1162451" y="1016387"/>
                  <a:pt x="1014147" y="924033"/>
                  <a:pt x="836110" y="971550"/>
                </a:cubicBezTo>
                <a:cubicBezTo>
                  <a:pt x="658073" y="1019067"/>
                  <a:pt x="541674" y="970063"/>
                  <a:pt x="326742" y="971550"/>
                </a:cubicBezTo>
                <a:cubicBezTo>
                  <a:pt x="188980" y="947408"/>
                  <a:pt x="-11135" y="846883"/>
                  <a:pt x="0" y="644808"/>
                </a:cubicBezTo>
                <a:cubicBezTo>
                  <a:pt x="-12759" y="533529"/>
                  <a:pt x="36096" y="405050"/>
                  <a:pt x="0" y="326742"/>
                </a:cubicBezTo>
                <a:close/>
              </a:path>
              <a:path w="2228850" h="971550" stroke="0" extrusionOk="0">
                <a:moveTo>
                  <a:pt x="0" y="326742"/>
                </a:moveTo>
                <a:cubicBezTo>
                  <a:pt x="-7272" y="115869"/>
                  <a:pt x="150096" y="29807"/>
                  <a:pt x="326742" y="0"/>
                </a:cubicBezTo>
                <a:cubicBezTo>
                  <a:pt x="519635" y="-6701"/>
                  <a:pt x="674938" y="46762"/>
                  <a:pt x="804603" y="0"/>
                </a:cubicBezTo>
                <a:cubicBezTo>
                  <a:pt x="934268" y="-46762"/>
                  <a:pt x="1114332" y="31387"/>
                  <a:pt x="1298218" y="0"/>
                </a:cubicBezTo>
                <a:cubicBezTo>
                  <a:pt x="1482105" y="-31387"/>
                  <a:pt x="1633526" y="49298"/>
                  <a:pt x="1902108" y="0"/>
                </a:cubicBezTo>
                <a:cubicBezTo>
                  <a:pt x="2072548" y="-23022"/>
                  <a:pt x="2191135" y="157416"/>
                  <a:pt x="2228850" y="326742"/>
                </a:cubicBezTo>
                <a:cubicBezTo>
                  <a:pt x="2247419" y="412121"/>
                  <a:pt x="2191290" y="568847"/>
                  <a:pt x="2228850" y="644808"/>
                </a:cubicBezTo>
                <a:cubicBezTo>
                  <a:pt x="2266633" y="795980"/>
                  <a:pt x="2071014" y="982697"/>
                  <a:pt x="1902108" y="971550"/>
                </a:cubicBezTo>
                <a:cubicBezTo>
                  <a:pt x="1640052" y="978101"/>
                  <a:pt x="1604558" y="953888"/>
                  <a:pt x="1361232" y="971550"/>
                </a:cubicBezTo>
                <a:cubicBezTo>
                  <a:pt x="1117906" y="989212"/>
                  <a:pt x="1026215" y="923922"/>
                  <a:pt x="804603" y="971550"/>
                </a:cubicBezTo>
                <a:cubicBezTo>
                  <a:pt x="582991" y="1019178"/>
                  <a:pt x="532275" y="926578"/>
                  <a:pt x="326742" y="971550"/>
                </a:cubicBezTo>
                <a:cubicBezTo>
                  <a:pt x="116739" y="932320"/>
                  <a:pt x="-48370" y="803284"/>
                  <a:pt x="0" y="644808"/>
                </a:cubicBezTo>
                <a:cubicBezTo>
                  <a:pt x="-35630" y="532838"/>
                  <a:pt x="1059" y="397037"/>
                  <a:pt x="0" y="326742"/>
                </a:cubicBezTo>
                <a:close/>
              </a:path>
            </a:pathLst>
          </a:custGeom>
          <a:solidFill>
            <a:schemeClr val="accent1">
              <a:lumMod val="60000"/>
              <a:lumOff val="40000"/>
            </a:schemeClr>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UD デジタル 教科書体 NP-B" panose="02020700000000000000" pitchFamily="18" charset="-128"/>
                <a:ea typeface="UD デジタル 教科書体 NP-B" panose="02020700000000000000" pitchFamily="18" charset="-128"/>
              </a:rPr>
              <a:t>システム分析</a:t>
            </a:r>
          </a:p>
        </p:txBody>
      </p:sp>
      <p:sp>
        <p:nvSpPr>
          <p:cNvPr id="8" name="四角形: 角を丸くする 7">
            <a:extLst>
              <a:ext uri="{FF2B5EF4-FFF2-40B4-BE49-F238E27FC236}">
                <a16:creationId xmlns:a16="http://schemas.microsoft.com/office/drawing/2014/main" id="{2B80886F-8CA1-96CD-1DEC-90625C487816}"/>
              </a:ext>
            </a:extLst>
          </p:cNvPr>
          <p:cNvSpPr/>
          <p:nvPr/>
        </p:nvSpPr>
        <p:spPr>
          <a:xfrm>
            <a:off x="3433759" y="839045"/>
            <a:ext cx="2228850" cy="971550"/>
          </a:xfrm>
          <a:custGeom>
            <a:avLst/>
            <a:gdLst>
              <a:gd name="connsiteX0" fmla="*/ 0 w 2228850"/>
              <a:gd name="connsiteY0" fmla="*/ 326742 h 971550"/>
              <a:gd name="connsiteX1" fmla="*/ 326742 w 2228850"/>
              <a:gd name="connsiteY1" fmla="*/ 0 h 971550"/>
              <a:gd name="connsiteX2" fmla="*/ 820357 w 2228850"/>
              <a:gd name="connsiteY2" fmla="*/ 0 h 971550"/>
              <a:gd name="connsiteX3" fmla="*/ 1298218 w 2228850"/>
              <a:gd name="connsiteY3" fmla="*/ 0 h 971550"/>
              <a:gd name="connsiteX4" fmla="*/ 1902108 w 2228850"/>
              <a:gd name="connsiteY4" fmla="*/ 0 h 971550"/>
              <a:gd name="connsiteX5" fmla="*/ 2228850 w 2228850"/>
              <a:gd name="connsiteY5" fmla="*/ 326742 h 971550"/>
              <a:gd name="connsiteX6" fmla="*/ 2228850 w 2228850"/>
              <a:gd name="connsiteY6" fmla="*/ 644808 h 971550"/>
              <a:gd name="connsiteX7" fmla="*/ 1902108 w 2228850"/>
              <a:gd name="connsiteY7" fmla="*/ 971550 h 971550"/>
              <a:gd name="connsiteX8" fmla="*/ 1376986 w 2228850"/>
              <a:gd name="connsiteY8" fmla="*/ 971550 h 971550"/>
              <a:gd name="connsiteX9" fmla="*/ 836110 w 2228850"/>
              <a:gd name="connsiteY9" fmla="*/ 971550 h 971550"/>
              <a:gd name="connsiteX10" fmla="*/ 326742 w 2228850"/>
              <a:gd name="connsiteY10" fmla="*/ 971550 h 971550"/>
              <a:gd name="connsiteX11" fmla="*/ 0 w 2228850"/>
              <a:gd name="connsiteY11" fmla="*/ 644808 h 971550"/>
              <a:gd name="connsiteX12" fmla="*/ 0 w 2228850"/>
              <a:gd name="connsiteY12"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8850" h="971550" fill="none" extrusionOk="0">
                <a:moveTo>
                  <a:pt x="0" y="326742"/>
                </a:moveTo>
                <a:cubicBezTo>
                  <a:pt x="-7278" y="118799"/>
                  <a:pt x="151226" y="-35777"/>
                  <a:pt x="326742" y="0"/>
                </a:cubicBezTo>
                <a:cubicBezTo>
                  <a:pt x="571631" y="-26538"/>
                  <a:pt x="646898" y="56119"/>
                  <a:pt x="820357" y="0"/>
                </a:cubicBezTo>
                <a:cubicBezTo>
                  <a:pt x="993816" y="-56119"/>
                  <a:pt x="1090130" y="13872"/>
                  <a:pt x="1298218" y="0"/>
                </a:cubicBezTo>
                <a:cubicBezTo>
                  <a:pt x="1506306" y="-13872"/>
                  <a:pt x="1635398" y="39209"/>
                  <a:pt x="1902108" y="0"/>
                </a:cubicBezTo>
                <a:cubicBezTo>
                  <a:pt x="2072021" y="9419"/>
                  <a:pt x="2216326" y="157940"/>
                  <a:pt x="2228850" y="326742"/>
                </a:cubicBezTo>
                <a:cubicBezTo>
                  <a:pt x="2256008" y="475236"/>
                  <a:pt x="2210819" y="559849"/>
                  <a:pt x="2228850" y="644808"/>
                </a:cubicBezTo>
                <a:cubicBezTo>
                  <a:pt x="2231203" y="847042"/>
                  <a:pt x="2041207" y="941712"/>
                  <a:pt x="1902108" y="971550"/>
                </a:cubicBezTo>
                <a:cubicBezTo>
                  <a:pt x="1761795" y="1025179"/>
                  <a:pt x="1591521" y="926713"/>
                  <a:pt x="1376986" y="971550"/>
                </a:cubicBezTo>
                <a:cubicBezTo>
                  <a:pt x="1162451" y="1016387"/>
                  <a:pt x="1014147" y="924033"/>
                  <a:pt x="836110" y="971550"/>
                </a:cubicBezTo>
                <a:cubicBezTo>
                  <a:pt x="658073" y="1019067"/>
                  <a:pt x="541674" y="970063"/>
                  <a:pt x="326742" y="971550"/>
                </a:cubicBezTo>
                <a:cubicBezTo>
                  <a:pt x="188980" y="947408"/>
                  <a:pt x="-11135" y="846883"/>
                  <a:pt x="0" y="644808"/>
                </a:cubicBezTo>
                <a:cubicBezTo>
                  <a:pt x="-12759" y="533529"/>
                  <a:pt x="36096" y="405050"/>
                  <a:pt x="0" y="326742"/>
                </a:cubicBezTo>
                <a:close/>
              </a:path>
              <a:path w="2228850" h="971550" stroke="0" extrusionOk="0">
                <a:moveTo>
                  <a:pt x="0" y="326742"/>
                </a:moveTo>
                <a:cubicBezTo>
                  <a:pt x="-7272" y="115869"/>
                  <a:pt x="150096" y="29807"/>
                  <a:pt x="326742" y="0"/>
                </a:cubicBezTo>
                <a:cubicBezTo>
                  <a:pt x="519635" y="-6701"/>
                  <a:pt x="674938" y="46762"/>
                  <a:pt x="804603" y="0"/>
                </a:cubicBezTo>
                <a:cubicBezTo>
                  <a:pt x="934268" y="-46762"/>
                  <a:pt x="1114332" y="31387"/>
                  <a:pt x="1298218" y="0"/>
                </a:cubicBezTo>
                <a:cubicBezTo>
                  <a:pt x="1482105" y="-31387"/>
                  <a:pt x="1633526" y="49298"/>
                  <a:pt x="1902108" y="0"/>
                </a:cubicBezTo>
                <a:cubicBezTo>
                  <a:pt x="2072548" y="-23022"/>
                  <a:pt x="2191135" y="157416"/>
                  <a:pt x="2228850" y="326742"/>
                </a:cubicBezTo>
                <a:cubicBezTo>
                  <a:pt x="2247419" y="412121"/>
                  <a:pt x="2191290" y="568847"/>
                  <a:pt x="2228850" y="644808"/>
                </a:cubicBezTo>
                <a:cubicBezTo>
                  <a:pt x="2266633" y="795980"/>
                  <a:pt x="2071014" y="982697"/>
                  <a:pt x="1902108" y="971550"/>
                </a:cubicBezTo>
                <a:cubicBezTo>
                  <a:pt x="1640052" y="978101"/>
                  <a:pt x="1604558" y="953888"/>
                  <a:pt x="1361232" y="971550"/>
                </a:cubicBezTo>
                <a:cubicBezTo>
                  <a:pt x="1117906" y="989212"/>
                  <a:pt x="1026215" y="923922"/>
                  <a:pt x="804603" y="971550"/>
                </a:cubicBezTo>
                <a:cubicBezTo>
                  <a:pt x="582991" y="1019178"/>
                  <a:pt x="532275" y="926578"/>
                  <a:pt x="326742" y="971550"/>
                </a:cubicBezTo>
                <a:cubicBezTo>
                  <a:pt x="116739" y="932320"/>
                  <a:pt x="-48370" y="803284"/>
                  <a:pt x="0" y="644808"/>
                </a:cubicBezTo>
                <a:cubicBezTo>
                  <a:pt x="-35630" y="532838"/>
                  <a:pt x="1059" y="397037"/>
                  <a:pt x="0" y="326742"/>
                </a:cubicBezTo>
                <a:close/>
              </a:path>
            </a:pathLst>
          </a:custGeom>
          <a:solidFill>
            <a:schemeClr val="accent4">
              <a:lumMod val="60000"/>
              <a:lumOff val="40000"/>
            </a:schemeClr>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UD デジタル 教科書体 NP-B" panose="02020700000000000000" pitchFamily="18" charset="-128"/>
                <a:ea typeface="UD デジタル 教科書体 NP-B" panose="02020700000000000000" pitchFamily="18" charset="-128"/>
              </a:rPr>
              <a:t>ゲーム理論</a:t>
            </a:r>
            <a:endParaRPr kumimoji="1" lang="ja-JP" altLang="en-US" sz="2400" dirty="0">
              <a:solidFill>
                <a:schemeClr val="tx1"/>
              </a:solidFill>
              <a:latin typeface="UD デジタル 教科書体 NP-B" panose="02020700000000000000" pitchFamily="18" charset="-128"/>
              <a:ea typeface="UD デジタル 教科書体 NP-B" panose="02020700000000000000" pitchFamily="18" charset="-128"/>
            </a:endParaRPr>
          </a:p>
        </p:txBody>
      </p:sp>
      <p:sp>
        <p:nvSpPr>
          <p:cNvPr id="9" name="四角形: 角を丸くする 8">
            <a:extLst>
              <a:ext uri="{FF2B5EF4-FFF2-40B4-BE49-F238E27FC236}">
                <a16:creationId xmlns:a16="http://schemas.microsoft.com/office/drawing/2014/main" id="{C43F0C41-CDC4-A9FF-36DE-195999998F5B}"/>
              </a:ext>
            </a:extLst>
          </p:cNvPr>
          <p:cNvSpPr/>
          <p:nvPr/>
        </p:nvSpPr>
        <p:spPr>
          <a:xfrm>
            <a:off x="619124" y="5066456"/>
            <a:ext cx="2343150" cy="971550"/>
          </a:xfrm>
          <a:custGeom>
            <a:avLst/>
            <a:gdLst>
              <a:gd name="connsiteX0" fmla="*/ 0 w 2343150"/>
              <a:gd name="connsiteY0" fmla="*/ 326742 h 971550"/>
              <a:gd name="connsiteX1" fmla="*/ 326742 w 2343150"/>
              <a:gd name="connsiteY1" fmla="*/ 0 h 971550"/>
              <a:gd name="connsiteX2" fmla="*/ 856171 w 2343150"/>
              <a:gd name="connsiteY2" fmla="*/ 0 h 971550"/>
              <a:gd name="connsiteX3" fmla="*/ 1368703 w 2343150"/>
              <a:gd name="connsiteY3" fmla="*/ 0 h 971550"/>
              <a:gd name="connsiteX4" fmla="*/ 2016408 w 2343150"/>
              <a:gd name="connsiteY4" fmla="*/ 0 h 971550"/>
              <a:gd name="connsiteX5" fmla="*/ 2343150 w 2343150"/>
              <a:gd name="connsiteY5" fmla="*/ 326742 h 971550"/>
              <a:gd name="connsiteX6" fmla="*/ 2343150 w 2343150"/>
              <a:gd name="connsiteY6" fmla="*/ 644808 h 971550"/>
              <a:gd name="connsiteX7" fmla="*/ 2016408 w 2343150"/>
              <a:gd name="connsiteY7" fmla="*/ 971550 h 971550"/>
              <a:gd name="connsiteX8" fmla="*/ 1453186 w 2343150"/>
              <a:gd name="connsiteY8" fmla="*/ 971550 h 971550"/>
              <a:gd name="connsiteX9" fmla="*/ 873067 w 2343150"/>
              <a:gd name="connsiteY9" fmla="*/ 971550 h 971550"/>
              <a:gd name="connsiteX10" fmla="*/ 326742 w 2343150"/>
              <a:gd name="connsiteY10" fmla="*/ 971550 h 971550"/>
              <a:gd name="connsiteX11" fmla="*/ 0 w 2343150"/>
              <a:gd name="connsiteY11" fmla="*/ 644808 h 971550"/>
              <a:gd name="connsiteX12" fmla="*/ 0 w 2343150"/>
              <a:gd name="connsiteY12"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3150" h="971550" fill="none" extrusionOk="0">
                <a:moveTo>
                  <a:pt x="0" y="326742"/>
                </a:moveTo>
                <a:cubicBezTo>
                  <a:pt x="-7278" y="118799"/>
                  <a:pt x="151226" y="-35777"/>
                  <a:pt x="326742" y="0"/>
                </a:cubicBezTo>
                <a:cubicBezTo>
                  <a:pt x="484389" y="-62138"/>
                  <a:pt x="604479" y="37254"/>
                  <a:pt x="856171" y="0"/>
                </a:cubicBezTo>
                <a:cubicBezTo>
                  <a:pt x="1107863" y="-37254"/>
                  <a:pt x="1242031" y="31947"/>
                  <a:pt x="1368703" y="0"/>
                </a:cubicBezTo>
                <a:cubicBezTo>
                  <a:pt x="1495375" y="-31947"/>
                  <a:pt x="1797748" y="49824"/>
                  <a:pt x="2016408" y="0"/>
                </a:cubicBezTo>
                <a:cubicBezTo>
                  <a:pt x="2186321" y="9419"/>
                  <a:pt x="2330626" y="157940"/>
                  <a:pt x="2343150" y="326742"/>
                </a:cubicBezTo>
                <a:cubicBezTo>
                  <a:pt x="2370308" y="475236"/>
                  <a:pt x="2325119" y="559849"/>
                  <a:pt x="2343150" y="644808"/>
                </a:cubicBezTo>
                <a:cubicBezTo>
                  <a:pt x="2345503" y="847042"/>
                  <a:pt x="2155507" y="941712"/>
                  <a:pt x="2016408" y="971550"/>
                </a:cubicBezTo>
                <a:cubicBezTo>
                  <a:pt x="1882813" y="1030466"/>
                  <a:pt x="1635888" y="945907"/>
                  <a:pt x="1453186" y="971550"/>
                </a:cubicBezTo>
                <a:cubicBezTo>
                  <a:pt x="1270484" y="997193"/>
                  <a:pt x="1017022" y="930354"/>
                  <a:pt x="873067" y="971550"/>
                </a:cubicBezTo>
                <a:cubicBezTo>
                  <a:pt x="729112" y="1012746"/>
                  <a:pt x="588238" y="924156"/>
                  <a:pt x="326742" y="971550"/>
                </a:cubicBezTo>
                <a:cubicBezTo>
                  <a:pt x="188980" y="947408"/>
                  <a:pt x="-11135" y="846883"/>
                  <a:pt x="0" y="644808"/>
                </a:cubicBezTo>
                <a:cubicBezTo>
                  <a:pt x="-12759" y="533529"/>
                  <a:pt x="36096" y="405050"/>
                  <a:pt x="0" y="326742"/>
                </a:cubicBezTo>
                <a:close/>
              </a:path>
              <a:path w="2343150" h="971550" stroke="0" extrusionOk="0">
                <a:moveTo>
                  <a:pt x="0" y="326742"/>
                </a:moveTo>
                <a:cubicBezTo>
                  <a:pt x="-7272" y="115869"/>
                  <a:pt x="150096" y="29807"/>
                  <a:pt x="326742" y="0"/>
                </a:cubicBezTo>
                <a:cubicBezTo>
                  <a:pt x="471242" y="-21119"/>
                  <a:pt x="619350" y="17983"/>
                  <a:pt x="839274" y="0"/>
                </a:cubicBezTo>
                <a:cubicBezTo>
                  <a:pt x="1059198" y="-17983"/>
                  <a:pt x="1240559" y="36100"/>
                  <a:pt x="1368703" y="0"/>
                </a:cubicBezTo>
                <a:cubicBezTo>
                  <a:pt x="1496847" y="-36100"/>
                  <a:pt x="1753837" y="20711"/>
                  <a:pt x="2016408" y="0"/>
                </a:cubicBezTo>
                <a:cubicBezTo>
                  <a:pt x="2186848" y="-23022"/>
                  <a:pt x="2305435" y="157416"/>
                  <a:pt x="2343150" y="326742"/>
                </a:cubicBezTo>
                <a:cubicBezTo>
                  <a:pt x="2361719" y="412121"/>
                  <a:pt x="2305590" y="568847"/>
                  <a:pt x="2343150" y="644808"/>
                </a:cubicBezTo>
                <a:cubicBezTo>
                  <a:pt x="2380933" y="795980"/>
                  <a:pt x="2185314" y="982697"/>
                  <a:pt x="2016408" y="971550"/>
                </a:cubicBezTo>
                <a:cubicBezTo>
                  <a:pt x="1874134" y="1012451"/>
                  <a:pt x="1595338" y="923110"/>
                  <a:pt x="1436289" y="971550"/>
                </a:cubicBezTo>
                <a:cubicBezTo>
                  <a:pt x="1277240" y="1019990"/>
                  <a:pt x="1047004" y="947328"/>
                  <a:pt x="839274" y="971550"/>
                </a:cubicBezTo>
                <a:cubicBezTo>
                  <a:pt x="631545" y="995772"/>
                  <a:pt x="523008" y="916831"/>
                  <a:pt x="326742" y="971550"/>
                </a:cubicBezTo>
                <a:cubicBezTo>
                  <a:pt x="116739" y="932320"/>
                  <a:pt x="-48370" y="803284"/>
                  <a:pt x="0" y="644808"/>
                </a:cubicBezTo>
                <a:cubicBezTo>
                  <a:pt x="-35630" y="532838"/>
                  <a:pt x="1059" y="397037"/>
                  <a:pt x="0" y="326742"/>
                </a:cubicBezTo>
                <a:close/>
              </a:path>
            </a:pathLst>
          </a:custGeom>
          <a:solidFill>
            <a:srgbClr val="FFFF00"/>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err="1">
                <a:solidFill>
                  <a:schemeClr val="tx1"/>
                </a:solidFill>
                <a:latin typeface="UD デジタル 教科書体 NP-B" panose="02020700000000000000" pitchFamily="18" charset="-128"/>
                <a:ea typeface="UD デジタル 教科書体 NP-B" panose="02020700000000000000" pitchFamily="18" charset="-128"/>
              </a:rPr>
              <a:t>MiniMax</a:t>
            </a:r>
            <a:r>
              <a:rPr kumimoji="1" lang="ja-JP" altLang="en-US" sz="2400" dirty="0">
                <a:solidFill>
                  <a:schemeClr val="tx1"/>
                </a:solidFill>
                <a:latin typeface="UD デジタル 教科書体 NP-B" panose="02020700000000000000" pitchFamily="18" charset="-128"/>
                <a:ea typeface="UD デジタル 教科書体 NP-B" panose="02020700000000000000" pitchFamily="18" charset="-128"/>
              </a:rPr>
              <a:t>定理</a:t>
            </a:r>
          </a:p>
        </p:txBody>
      </p:sp>
      <p:sp>
        <p:nvSpPr>
          <p:cNvPr id="10" name="四角形: 角を丸くする 9">
            <a:extLst>
              <a:ext uri="{FF2B5EF4-FFF2-40B4-BE49-F238E27FC236}">
                <a16:creationId xmlns:a16="http://schemas.microsoft.com/office/drawing/2014/main" id="{02EB642C-6096-5204-BF9D-50035EA385E6}"/>
              </a:ext>
            </a:extLst>
          </p:cNvPr>
          <p:cNvSpPr/>
          <p:nvPr/>
        </p:nvSpPr>
        <p:spPr>
          <a:xfrm>
            <a:off x="7277103" y="2409825"/>
            <a:ext cx="2343150" cy="971550"/>
          </a:xfrm>
          <a:custGeom>
            <a:avLst/>
            <a:gdLst>
              <a:gd name="connsiteX0" fmla="*/ 0 w 2343150"/>
              <a:gd name="connsiteY0" fmla="*/ 326742 h 971550"/>
              <a:gd name="connsiteX1" fmla="*/ 326742 w 2343150"/>
              <a:gd name="connsiteY1" fmla="*/ 0 h 971550"/>
              <a:gd name="connsiteX2" fmla="*/ 856171 w 2343150"/>
              <a:gd name="connsiteY2" fmla="*/ 0 h 971550"/>
              <a:gd name="connsiteX3" fmla="*/ 1368703 w 2343150"/>
              <a:gd name="connsiteY3" fmla="*/ 0 h 971550"/>
              <a:gd name="connsiteX4" fmla="*/ 2016408 w 2343150"/>
              <a:gd name="connsiteY4" fmla="*/ 0 h 971550"/>
              <a:gd name="connsiteX5" fmla="*/ 2343150 w 2343150"/>
              <a:gd name="connsiteY5" fmla="*/ 326742 h 971550"/>
              <a:gd name="connsiteX6" fmla="*/ 2343150 w 2343150"/>
              <a:gd name="connsiteY6" fmla="*/ 644808 h 971550"/>
              <a:gd name="connsiteX7" fmla="*/ 2016408 w 2343150"/>
              <a:gd name="connsiteY7" fmla="*/ 971550 h 971550"/>
              <a:gd name="connsiteX8" fmla="*/ 1453186 w 2343150"/>
              <a:gd name="connsiteY8" fmla="*/ 971550 h 971550"/>
              <a:gd name="connsiteX9" fmla="*/ 873067 w 2343150"/>
              <a:gd name="connsiteY9" fmla="*/ 971550 h 971550"/>
              <a:gd name="connsiteX10" fmla="*/ 326742 w 2343150"/>
              <a:gd name="connsiteY10" fmla="*/ 971550 h 971550"/>
              <a:gd name="connsiteX11" fmla="*/ 0 w 2343150"/>
              <a:gd name="connsiteY11" fmla="*/ 644808 h 971550"/>
              <a:gd name="connsiteX12" fmla="*/ 0 w 2343150"/>
              <a:gd name="connsiteY12"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3150" h="971550" fill="none" extrusionOk="0">
                <a:moveTo>
                  <a:pt x="0" y="326742"/>
                </a:moveTo>
                <a:cubicBezTo>
                  <a:pt x="-7278" y="118799"/>
                  <a:pt x="151226" y="-35777"/>
                  <a:pt x="326742" y="0"/>
                </a:cubicBezTo>
                <a:cubicBezTo>
                  <a:pt x="484389" y="-62138"/>
                  <a:pt x="604479" y="37254"/>
                  <a:pt x="856171" y="0"/>
                </a:cubicBezTo>
                <a:cubicBezTo>
                  <a:pt x="1107863" y="-37254"/>
                  <a:pt x="1242031" y="31947"/>
                  <a:pt x="1368703" y="0"/>
                </a:cubicBezTo>
                <a:cubicBezTo>
                  <a:pt x="1495375" y="-31947"/>
                  <a:pt x="1797748" y="49824"/>
                  <a:pt x="2016408" y="0"/>
                </a:cubicBezTo>
                <a:cubicBezTo>
                  <a:pt x="2186321" y="9419"/>
                  <a:pt x="2330626" y="157940"/>
                  <a:pt x="2343150" y="326742"/>
                </a:cubicBezTo>
                <a:cubicBezTo>
                  <a:pt x="2370308" y="475236"/>
                  <a:pt x="2325119" y="559849"/>
                  <a:pt x="2343150" y="644808"/>
                </a:cubicBezTo>
                <a:cubicBezTo>
                  <a:pt x="2345503" y="847042"/>
                  <a:pt x="2155507" y="941712"/>
                  <a:pt x="2016408" y="971550"/>
                </a:cubicBezTo>
                <a:cubicBezTo>
                  <a:pt x="1882813" y="1030466"/>
                  <a:pt x="1635888" y="945907"/>
                  <a:pt x="1453186" y="971550"/>
                </a:cubicBezTo>
                <a:cubicBezTo>
                  <a:pt x="1270484" y="997193"/>
                  <a:pt x="1017022" y="930354"/>
                  <a:pt x="873067" y="971550"/>
                </a:cubicBezTo>
                <a:cubicBezTo>
                  <a:pt x="729112" y="1012746"/>
                  <a:pt x="588238" y="924156"/>
                  <a:pt x="326742" y="971550"/>
                </a:cubicBezTo>
                <a:cubicBezTo>
                  <a:pt x="188980" y="947408"/>
                  <a:pt x="-11135" y="846883"/>
                  <a:pt x="0" y="644808"/>
                </a:cubicBezTo>
                <a:cubicBezTo>
                  <a:pt x="-12759" y="533529"/>
                  <a:pt x="36096" y="405050"/>
                  <a:pt x="0" y="326742"/>
                </a:cubicBezTo>
                <a:close/>
              </a:path>
              <a:path w="2343150" h="971550" stroke="0" extrusionOk="0">
                <a:moveTo>
                  <a:pt x="0" y="326742"/>
                </a:moveTo>
                <a:cubicBezTo>
                  <a:pt x="-7272" y="115869"/>
                  <a:pt x="150096" y="29807"/>
                  <a:pt x="326742" y="0"/>
                </a:cubicBezTo>
                <a:cubicBezTo>
                  <a:pt x="471242" y="-21119"/>
                  <a:pt x="619350" y="17983"/>
                  <a:pt x="839274" y="0"/>
                </a:cubicBezTo>
                <a:cubicBezTo>
                  <a:pt x="1059198" y="-17983"/>
                  <a:pt x="1240559" y="36100"/>
                  <a:pt x="1368703" y="0"/>
                </a:cubicBezTo>
                <a:cubicBezTo>
                  <a:pt x="1496847" y="-36100"/>
                  <a:pt x="1753837" y="20711"/>
                  <a:pt x="2016408" y="0"/>
                </a:cubicBezTo>
                <a:cubicBezTo>
                  <a:pt x="2186848" y="-23022"/>
                  <a:pt x="2305435" y="157416"/>
                  <a:pt x="2343150" y="326742"/>
                </a:cubicBezTo>
                <a:cubicBezTo>
                  <a:pt x="2361719" y="412121"/>
                  <a:pt x="2305590" y="568847"/>
                  <a:pt x="2343150" y="644808"/>
                </a:cubicBezTo>
                <a:cubicBezTo>
                  <a:pt x="2380933" y="795980"/>
                  <a:pt x="2185314" y="982697"/>
                  <a:pt x="2016408" y="971550"/>
                </a:cubicBezTo>
                <a:cubicBezTo>
                  <a:pt x="1874134" y="1012451"/>
                  <a:pt x="1595338" y="923110"/>
                  <a:pt x="1436289" y="971550"/>
                </a:cubicBezTo>
                <a:cubicBezTo>
                  <a:pt x="1277240" y="1019990"/>
                  <a:pt x="1047004" y="947328"/>
                  <a:pt x="839274" y="971550"/>
                </a:cubicBezTo>
                <a:cubicBezTo>
                  <a:pt x="631545" y="995772"/>
                  <a:pt x="523008" y="916831"/>
                  <a:pt x="326742" y="971550"/>
                </a:cubicBezTo>
                <a:cubicBezTo>
                  <a:pt x="116739" y="932320"/>
                  <a:pt x="-48370" y="803284"/>
                  <a:pt x="0" y="644808"/>
                </a:cubicBezTo>
                <a:cubicBezTo>
                  <a:pt x="-35630" y="532838"/>
                  <a:pt x="1059" y="397037"/>
                  <a:pt x="0" y="326742"/>
                </a:cubicBezTo>
                <a:close/>
              </a:path>
            </a:pathLst>
          </a:custGeom>
          <a:solidFill>
            <a:schemeClr val="accent5">
              <a:lumMod val="50000"/>
            </a:schemeClr>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accent4">
                    <a:lumMod val="40000"/>
                    <a:lumOff val="60000"/>
                  </a:schemeClr>
                </a:solidFill>
                <a:latin typeface="UD デジタル 教科書体 NP-B" panose="02020700000000000000" pitchFamily="18" charset="-128"/>
                <a:ea typeface="UD デジタル 教科書体 NP-B" panose="02020700000000000000" pitchFamily="18" charset="-128"/>
              </a:rPr>
              <a:t>線形計画法</a:t>
            </a:r>
          </a:p>
        </p:txBody>
      </p:sp>
      <p:sp>
        <p:nvSpPr>
          <p:cNvPr id="11" name="四角形: 角を丸くする 10">
            <a:extLst>
              <a:ext uri="{FF2B5EF4-FFF2-40B4-BE49-F238E27FC236}">
                <a16:creationId xmlns:a16="http://schemas.microsoft.com/office/drawing/2014/main" id="{5F05031C-9961-9FAA-FA38-73E9224CF143}"/>
              </a:ext>
            </a:extLst>
          </p:cNvPr>
          <p:cNvSpPr/>
          <p:nvPr/>
        </p:nvSpPr>
        <p:spPr>
          <a:xfrm>
            <a:off x="371474" y="3113701"/>
            <a:ext cx="2562225" cy="971550"/>
          </a:xfrm>
          <a:custGeom>
            <a:avLst/>
            <a:gdLst>
              <a:gd name="connsiteX0" fmla="*/ 0 w 2562225"/>
              <a:gd name="connsiteY0" fmla="*/ 326742 h 971550"/>
              <a:gd name="connsiteX1" fmla="*/ 326742 w 2562225"/>
              <a:gd name="connsiteY1" fmla="*/ 0 h 971550"/>
              <a:gd name="connsiteX2" fmla="*/ 746665 w 2562225"/>
              <a:gd name="connsiteY2" fmla="*/ 0 h 971550"/>
              <a:gd name="connsiteX3" fmla="*/ 1242938 w 2562225"/>
              <a:gd name="connsiteY3" fmla="*/ 0 h 971550"/>
              <a:gd name="connsiteX4" fmla="*/ 1681948 w 2562225"/>
              <a:gd name="connsiteY4" fmla="*/ 0 h 971550"/>
              <a:gd name="connsiteX5" fmla="*/ 2235483 w 2562225"/>
              <a:gd name="connsiteY5" fmla="*/ 0 h 971550"/>
              <a:gd name="connsiteX6" fmla="*/ 2562225 w 2562225"/>
              <a:gd name="connsiteY6" fmla="*/ 326742 h 971550"/>
              <a:gd name="connsiteX7" fmla="*/ 2562225 w 2562225"/>
              <a:gd name="connsiteY7" fmla="*/ 644808 h 971550"/>
              <a:gd name="connsiteX8" fmla="*/ 2235483 w 2562225"/>
              <a:gd name="connsiteY8" fmla="*/ 971550 h 971550"/>
              <a:gd name="connsiteX9" fmla="*/ 1739210 w 2562225"/>
              <a:gd name="connsiteY9" fmla="*/ 971550 h 971550"/>
              <a:gd name="connsiteX10" fmla="*/ 1300200 w 2562225"/>
              <a:gd name="connsiteY10" fmla="*/ 971550 h 971550"/>
              <a:gd name="connsiteX11" fmla="*/ 803927 w 2562225"/>
              <a:gd name="connsiteY11" fmla="*/ 971550 h 971550"/>
              <a:gd name="connsiteX12" fmla="*/ 326742 w 2562225"/>
              <a:gd name="connsiteY12" fmla="*/ 971550 h 971550"/>
              <a:gd name="connsiteX13" fmla="*/ 0 w 2562225"/>
              <a:gd name="connsiteY13" fmla="*/ 644808 h 971550"/>
              <a:gd name="connsiteX14" fmla="*/ 0 w 2562225"/>
              <a:gd name="connsiteY14"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2225" h="971550" fill="none" extrusionOk="0">
                <a:moveTo>
                  <a:pt x="0" y="326742"/>
                </a:moveTo>
                <a:cubicBezTo>
                  <a:pt x="-37558" y="169876"/>
                  <a:pt x="119091" y="-37565"/>
                  <a:pt x="326742" y="0"/>
                </a:cubicBezTo>
                <a:cubicBezTo>
                  <a:pt x="498118" y="-13804"/>
                  <a:pt x="582161" y="15491"/>
                  <a:pt x="746665" y="0"/>
                </a:cubicBezTo>
                <a:cubicBezTo>
                  <a:pt x="911169" y="-15491"/>
                  <a:pt x="1092034" y="52057"/>
                  <a:pt x="1242938" y="0"/>
                </a:cubicBezTo>
                <a:cubicBezTo>
                  <a:pt x="1393842" y="-52057"/>
                  <a:pt x="1479717" y="29391"/>
                  <a:pt x="1681948" y="0"/>
                </a:cubicBezTo>
                <a:cubicBezTo>
                  <a:pt x="1884179" y="-29391"/>
                  <a:pt x="2044398" y="14232"/>
                  <a:pt x="2235483" y="0"/>
                </a:cubicBezTo>
                <a:cubicBezTo>
                  <a:pt x="2418291" y="21779"/>
                  <a:pt x="2520869" y="116449"/>
                  <a:pt x="2562225" y="326742"/>
                </a:cubicBezTo>
                <a:cubicBezTo>
                  <a:pt x="2591057" y="446805"/>
                  <a:pt x="2550573" y="511150"/>
                  <a:pt x="2562225" y="644808"/>
                </a:cubicBezTo>
                <a:cubicBezTo>
                  <a:pt x="2532289" y="867869"/>
                  <a:pt x="2422210" y="963872"/>
                  <a:pt x="2235483" y="971550"/>
                </a:cubicBezTo>
                <a:cubicBezTo>
                  <a:pt x="2017206" y="998588"/>
                  <a:pt x="1845994" y="949396"/>
                  <a:pt x="1739210" y="971550"/>
                </a:cubicBezTo>
                <a:cubicBezTo>
                  <a:pt x="1632426" y="993704"/>
                  <a:pt x="1401168" y="933618"/>
                  <a:pt x="1300200" y="971550"/>
                </a:cubicBezTo>
                <a:cubicBezTo>
                  <a:pt x="1199232" y="1009482"/>
                  <a:pt x="933780" y="955064"/>
                  <a:pt x="803927" y="971550"/>
                </a:cubicBezTo>
                <a:cubicBezTo>
                  <a:pt x="674074" y="988036"/>
                  <a:pt x="510944" y="957510"/>
                  <a:pt x="326742" y="971550"/>
                </a:cubicBezTo>
                <a:cubicBezTo>
                  <a:pt x="133613" y="955306"/>
                  <a:pt x="-25253" y="794111"/>
                  <a:pt x="0" y="644808"/>
                </a:cubicBezTo>
                <a:cubicBezTo>
                  <a:pt x="-33584" y="555000"/>
                  <a:pt x="25523" y="420348"/>
                  <a:pt x="0" y="326742"/>
                </a:cubicBezTo>
                <a:close/>
              </a:path>
              <a:path w="2562225" h="971550" stroke="0" extrusionOk="0">
                <a:moveTo>
                  <a:pt x="0" y="326742"/>
                </a:moveTo>
                <a:cubicBezTo>
                  <a:pt x="-7272" y="115869"/>
                  <a:pt x="150096" y="29807"/>
                  <a:pt x="326742" y="0"/>
                </a:cubicBezTo>
                <a:cubicBezTo>
                  <a:pt x="498614" y="-40235"/>
                  <a:pt x="581787" y="40080"/>
                  <a:pt x="746665" y="0"/>
                </a:cubicBezTo>
                <a:cubicBezTo>
                  <a:pt x="911543" y="-40080"/>
                  <a:pt x="1064625" y="30836"/>
                  <a:pt x="1185675" y="0"/>
                </a:cubicBezTo>
                <a:cubicBezTo>
                  <a:pt x="1306725" y="-30836"/>
                  <a:pt x="1518828" y="16398"/>
                  <a:pt x="1662861" y="0"/>
                </a:cubicBezTo>
                <a:cubicBezTo>
                  <a:pt x="1806894" y="-16398"/>
                  <a:pt x="2106732" y="30132"/>
                  <a:pt x="2235483" y="0"/>
                </a:cubicBezTo>
                <a:cubicBezTo>
                  <a:pt x="2445780" y="42355"/>
                  <a:pt x="2548997" y="127189"/>
                  <a:pt x="2562225" y="326742"/>
                </a:cubicBezTo>
                <a:cubicBezTo>
                  <a:pt x="2571587" y="429674"/>
                  <a:pt x="2561680" y="494775"/>
                  <a:pt x="2562225" y="644808"/>
                </a:cubicBezTo>
                <a:cubicBezTo>
                  <a:pt x="2589590" y="857781"/>
                  <a:pt x="2451792" y="1001893"/>
                  <a:pt x="2235483" y="971550"/>
                </a:cubicBezTo>
                <a:cubicBezTo>
                  <a:pt x="2082771" y="973487"/>
                  <a:pt x="1979880" y="966910"/>
                  <a:pt x="1796473" y="971550"/>
                </a:cubicBezTo>
                <a:cubicBezTo>
                  <a:pt x="1613066" y="976190"/>
                  <a:pt x="1487414" y="946720"/>
                  <a:pt x="1319287" y="971550"/>
                </a:cubicBezTo>
                <a:cubicBezTo>
                  <a:pt x="1151160" y="996380"/>
                  <a:pt x="909026" y="915012"/>
                  <a:pt x="803927" y="971550"/>
                </a:cubicBezTo>
                <a:cubicBezTo>
                  <a:pt x="698828" y="1028088"/>
                  <a:pt x="513766" y="922385"/>
                  <a:pt x="326742" y="971550"/>
                </a:cubicBezTo>
                <a:cubicBezTo>
                  <a:pt x="127081" y="971865"/>
                  <a:pt x="-16077" y="852654"/>
                  <a:pt x="0" y="644808"/>
                </a:cubicBezTo>
                <a:cubicBezTo>
                  <a:pt x="-17169" y="495806"/>
                  <a:pt x="38146" y="479058"/>
                  <a:pt x="0" y="326742"/>
                </a:cubicBezTo>
                <a:close/>
              </a:path>
            </a:pathLst>
          </a:custGeom>
          <a:solidFill>
            <a:schemeClr val="tx2">
              <a:lumMod val="40000"/>
              <a:lumOff val="60000"/>
            </a:schemeClr>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UD デジタル 教科書体 NP-B" panose="02020700000000000000" pitchFamily="18" charset="-128"/>
                <a:ea typeface="UD デジタル 教科書体 NP-B" panose="02020700000000000000" pitchFamily="18" charset="-128"/>
              </a:rPr>
              <a:t>ゼロサムゲーム</a:t>
            </a:r>
          </a:p>
        </p:txBody>
      </p:sp>
      <p:sp>
        <p:nvSpPr>
          <p:cNvPr id="12" name="四角形: 角を丸くする 11">
            <a:extLst>
              <a:ext uri="{FF2B5EF4-FFF2-40B4-BE49-F238E27FC236}">
                <a16:creationId xmlns:a16="http://schemas.microsoft.com/office/drawing/2014/main" id="{598BE00A-DB97-E19F-8E2C-B734FC783F4E}"/>
              </a:ext>
            </a:extLst>
          </p:cNvPr>
          <p:cNvSpPr/>
          <p:nvPr/>
        </p:nvSpPr>
        <p:spPr>
          <a:xfrm>
            <a:off x="9115428" y="3724275"/>
            <a:ext cx="2343150" cy="971550"/>
          </a:xfrm>
          <a:custGeom>
            <a:avLst/>
            <a:gdLst>
              <a:gd name="connsiteX0" fmla="*/ 0 w 2343150"/>
              <a:gd name="connsiteY0" fmla="*/ 326742 h 971550"/>
              <a:gd name="connsiteX1" fmla="*/ 326742 w 2343150"/>
              <a:gd name="connsiteY1" fmla="*/ 0 h 971550"/>
              <a:gd name="connsiteX2" fmla="*/ 856171 w 2343150"/>
              <a:gd name="connsiteY2" fmla="*/ 0 h 971550"/>
              <a:gd name="connsiteX3" fmla="*/ 1368703 w 2343150"/>
              <a:gd name="connsiteY3" fmla="*/ 0 h 971550"/>
              <a:gd name="connsiteX4" fmla="*/ 2016408 w 2343150"/>
              <a:gd name="connsiteY4" fmla="*/ 0 h 971550"/>
              <a:gd name="connsiteX5" fmla="*/ 2343150 w 2343150"/>
              <a:gd name="connsiteY5" fmla="*/ 326742 h 971550"/>
              <a:gd name="connsiteX6" fmla="*/ 2343150 w 2343150"/>
              <a:gd name="connsiteY6" fmla="*/ 644808 h 971550"/>
              <a:gd name="connsiteX7" fmla="*/ 2016408 w 2343150"/>
              <a:gd name="connsiteY7" fmla="*/ 971550 h 971550"/>
              <a:gd name="connsiteX8" fmla="*/ 1453186 w 2343150"/>
              <a:gd name="connsiteY8" fmla="*/ 971550 h 971550"/>
              <a:gd name="connsiteX9" fmla="*/ 873067 w 2343150"/>
              <a:gd name="connsiteY9" fmla="*/ 971550 h 971550"/>
              <a:gd name="connsiteX10" fmla="*/ 326742 w 2343150"/>
              <a:gd name="connsiteY10" fmla="*/ 971550 h 971550"/>
              <a:gd name="connsiteX11" fmla="*/ 0 w 2343150"/>
              <a:gd name="connsiteY11" fmla="*/ 644808 h 971550"/>
              <a:gd name="connsiteX12" fmla="*/ 0 w 2343150"/>
              <a:gd name="connsiteY12"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3150" h="971550" fill="none" extrusionOk="0">
                <a:moveTo>
                  <a:pt x="0" y="326742"/>
                </a:moveTo>
                <a:cubicBezTo>
                  <a:pt x="-7278" y="118799"/>
                  <a:pt x="151226" y="-35777"/>
                  <a:pt x="326742" y="0"/>
                </a:cubicBezTo>
                <a:cubicBezTo>
                  <a:pt x="484389" y="-62138"/>
                  <a:pt x="604479" y="37254"/>
                  <a:pt x="856171" y="0"/>
                </a:cubicBezTo>
                <a:cubicBezTo>
                  <a:pt x="1107863" y="-37254"/>
                  <a:pt x="1242031" y="31947"/>
                  <a:pt x="1368703" y="0"/>
                </a:cubicBezTo>
                <a:cubicBezTo>
                  <a:pt x="1495375" y="-31947"/>
                  <a:pt x="1797748" y="49824"/>
                  <a:pt x="2016408" y="0"/>
                </a:cubicBezTo>
                <a:cubicBezTo>
                  <a:pt x="2186321" y="9419"/>
                  <a:pt x="2330626" y="157940"/>
                  <a:pt x="2343150" y="326742"/>
                </a:cubicBezTo>
                <a:cubicBezTo>
                  <a:pt x="2370308" y="475236"/>
                  <a:pt x="2325119" y="559849"/>
                  <a:pt x="2343150" y="644808"/>
                </a:cubicBezTo>
                <a:cubicBezTo>
                  <a:pt x="2345503" y="847042"/>
                  <a:pt x="2155507" y="941712"/>
                  <a:pt x="2016408" y="971550"/>
                </a:cubicBezTo>
                <a:cubicBezTo>
                  <a:pt x="1882813" y="1030466"/>
                  <a:pt x="1635888" y="945907"/>
                  <a:pt x="1453186" y="971550"/>
                </a:cubicBezTo>
                <a:cubicBezTo>
                  <a:pt x="1270484" y="997193"/>
                  <a:pt x="1017022" y="930354"/>
                  <a:pt x="873067" y="971550"/>
                </a:cubicBezTo>
                <a:cubicBezTo>
                  <a:pt x="729112" y="1012746"/>
                  <a:pt x="588238" y="924156"/>
                  <a:pt x="326742" y="971550"/>
                </a:cubicBezTo>
                <a:cubicBezTo>
                  <a:pt x="188980" y="947408"/>
                  <a:pt x="-11135" y="846883"/>
                  <a:pt x="0" y="644808"/>
                </a:cubicBezTo>
                <a:cubicBezTo>
                  <a:pt x="-12759" y="533529"/>
                  <a:pt x="36096" y="405050"/>
                  <a:pt x="0" y="326742"/>
                </a:cubicBezTo>
                <a:close/>
              </a:path>
              <a:path w="2343150" h="971550" stroke="0" extrusionOk="0">
                <a:moveTo>
                  <a:pt x="0" y="326742"/>
                </a:moveTo>
                <a:cubicBezTo>
                  <a:pt x="-7272" y="115869"/>
                  <a:pt x="150096" y="29807"/>
                  <a:pt x="326742" y="0"/>
                </a:cubicBezTo>
                <a:cubicBezTo>
                  <a:pt x="471242" y="-21119"/>
                  <a:pt x="619350" y="17983"/>
                  <a:pt x="839274" y="0"/>
                </a:cubicBezTo>
                <a:cubicBezTo>
                  <a:pt x="1059198" y="-17983"/>
                  <a:pt x="1240559" y="36100"/>
                  <a:pt x="1368703" y="0"/>
                </a:cubicBezTo>
                <a:cubicBezTo>
                  <a:pt x="1496847" y="-36100"/>
                  <a:pt x="1753837" y="20711"/>
                  <a:pt x="2016408" y="0"/>
                </a:cubicBezTo>
                <a:cubicBezTo>
                  <a:pt x="2186848" y="-23022"/>
                  <a:pt x="2305435" y="157416"/>
                  <a:pt x="2343150" y="326742"/>
                </a:cubicBezTo>
                <a:cubicBezTo>
                  <a:pt x="2361719" y="412121"/>
                  <a:pt x="2305590" y="568847"/>
                  <a:pt x="2343150" y="644808"/>
                </a:cubicBezTo>
                <a:cubicBezTo>
                  <a:pt x="2380933" y="795980"/>
                  <a:pt x="2185314" y="982697"/>
                  <a:pt x="2016408" y="971550"/>
                </a:cubicBezTo>
                <a:cubicBezTo>
                  <a:pt x="1874134" y="1012451"/>
                  <a:pt x="1595338" y="923110"/>
                  <a:pt x="1436289" y="971550"/>
                </a:cubicBezTo>
                <a:cubicBezTo>
                  <a:pt x="1277240" y="1019990"/>
                  <a:pt x="1047004" y="947328"/>
                  <a:pt x="839274" y="971550"/>
                </a:cubicBezTo>
                <a:cubicBezTo>
                  <a:pt x="631545" y="995772"/>
                  <a:pt x="523008" y="916831"/>
                  <a:pt x="326742" y="971550"/>
                </a:cubicBezTo>
                <a:cubicBezTo>
                  <a:pt x="116739" y="932320"/>
                  <a:pt x="-48370" y="803284"/>
                  <a:pt x="0" y="644808"/>
                </a:cubicBezTo>
                <a:cubicBezTo>
                  <a:pt x="-35630" y="532838"/>
                  <a:pt x="1059" y="397037"/>
                  <a:pt x="0" y="326742"/>
                </a:cubicBezTo>
                <a:close/>
              </a:path>
            </a:pathLst>
          </a:custGeom>
          <a:solidFill>
            <a:schemeClr val="accent3">
              <a:lumMod val="50000"/>
            </a:schemeClr>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rgbClr val="FFC000"/>
                </a:solidFill>
                <a:latin typeface="UD デジタル 教科書体 NP-B" panose="02020700000000000000" pitchFamily="18" charset="-128"/>
                <a:ea typeface="UD デジタル 教科書体 NP-B" panose="02020700000000000000" pitchFamily="18" charset="-128"/>
              </a:rPr>
              <a:t>軍事革命</a:t>
            </a:r>
            <a:endParaRPr kumimoji="1" lang="en-US" altLang="ja-JP" sz="2400" dirty="0">
              <a:solidFill>
                <a:srgbClr val="FFC000"/>
              </a:solidFill>
              <a:latin typeface="UD デジタル 教科書体 NP-B" panose="02020700000000000000" pitchFamily="18" charset="-128"/>
              <a:ea typeface="UD デジタル 教科書体 NP-B" panose="02020700000000000000" pitchFamily="18" charset="-128"/>
            </a:endParaRPr>
          </a:p>
          <a:p>
            <a:pPr algn="ctr"/>
            <a:r>
              <a:rPr lang="ja-JP" altLang="en-US" sz="2400" dirty="0">
                <a:solidFill>
                  <a:srgbClr val="FFC000"/>
                </a:solidFill>
                <a:latin typeface="UD デジタル 教科書体 NP-B" panose="02020700000000000000" pitchFamily="18" charset="-128"/>
                <a:ea typeface="UD デジタル 教科書体 NP-B" panose="02020700000000000000" pitchFamily="18" charset="-128"/>
              </a:rPr>
              <a:t>（</a:t>
            </a:r>
            <a:r>
              <a:rPr lang="en-US" altLang="ja-JP" sz="2400" dirty="0">
                <a:solidFill>
                  <a:srgbClr val="FFC000"/>
                </a:solidFill>
                <a:latin typeface="UD デジタル 教科書体 NP-B" panose="02020700000000000000" pitchFamily="18" charset="-128"/>
                <a:ea typeface="UD デジタル 教科書体 NP-B" panose="02020700000000000000" pitchFamily="18" charset="-128"/>
              </a:rPr>
              <a:t>RMA</a:t>
            </a:r>
            <a:r>
              <a:rPr lang="ja-JP" altLang="en-US" sz="2400" dirty="0">
                <a:solidFill>
                  <a:srgbClr val="FFC000"/>
                </a:solidFill>
                <a:latin typeface="UD デジタル 教科書体 NP-B" panose="02020700000000000000" pitchFamily="18" charset="-128"/>
                <a:ea typeface="UD デジタル 教科書体 NP-B" panose="02020700000000000000" pitchFamily="18" charset="-128"/>
              </a:rPr>
              <a:t>）</a:t>
            </a:r>
            <a:endParaRPr kumimoji="1" lang="ja-JP" altLang="en-US" sz="2400" dirty="0">
              <a:solidFill>
                <a:srgbClr val="FFC000"/>
              </a:solidFill>
              <a:latin typeface="UD デジタル 教科書体 NP-B" panose="02020700000000000000" pitchFamily="18" charset="-128"/>
              <a:ea typeface="UD デジタル 教科書体 NP-B" panose="02020700000000000000" pitchFamily="18" charset="-128"/>
            </a:endParaRPr>
          </a:p>
        </p:txBody>
      </p:sp>
      <p:sp>
        <p:nvSpPr>
          <p:cNvPr id="13" name="四角形: 角を丸くする 12">
            <a:extLst>
              <a:ext uri="{FF2B5EF4-FFF2-40B4-BE49-F238E27FC236}">
                <a16:creationId xmlns:a16="http://schemas.microsoft.com/office/drawing/2014/main" id="{F0052EB5-5BB7-6426-449A-D0381AA15E8E}"/>
              </a:ext>
            </a:extLst>
          </p:cNvPr>
          <p:cNvSpPr/>
          <p:nvPr/>
        </p:nvSpPr>
        <p:spPr>
          <a:xfrm>
            <a:off x="3586164" y="2286909"/>
            <a:ext cx="2562225" cy="971550"/>
          </a:xfrm>
          <a:custGeom>
            <a:avLst/>
            <a:gdLst>
              <a:gd name="connsiteX0" fmla="*/ 0 w 2562225"/>
              <a:gd name="connsiteY0" fmla="*/ 326742 h 971550"/>
              <a:gd name="connsiteX1" fmla="*/ 326742 w 2562225"/>
              <a:gd name="connsiteY1" fmla="*/ 0 h 971550"/>
              <a:gd name="connsiteX2" fmla="*/ 746665 w 2562225"/>
              <a:gd name="connsiteY2" fmla="*/ 0 h 971550"/>
              <a:gd name="connsiteX3" fmla="*/ 1242938 w 2562225"/>
              <a:gd name="connsiteY3" fmla="*/ 0 h 971550"/>
              <a:gd name="connsiteX4" fmla="*/ 1681948 w 2562225"/>
              <a:gd name="connsiteY4" fmla="*/ 0 h 971550"/>
              <a:gd name="connsiteX5" fmla="*/ 2235483 w 2562225"/>
              <a:gd name="connsiteY5" fmla="*/ 0 h 971550"/>
              <a:gd name="connsiteX6" fmla="*/ 2562225 w 2562225"/>
              <a:gd name="connsiteY6" fmla="*/ 326742 h 971550"/>
              <a:gd name="connsiteX7" fmla="*/ 2562225 w 2562225"/>
              <a:gd name="connsiteY7" fmla="*/ 644808 h 971550"/>
              <a:gd name="connsiteX8" fmla="*/ 2235483 w 2562225"/>
              <a:gd name="connsiteY8" fmla="*/ 971550 h 971550"/>
              <a:gd name="connsiteX9" fmla="*/ 1739210 w 2562225"/>
              <a:gd name="connsiteY9" fmla="*/ 971550 h 971550"/>
              <a:gd name="connsiteX10" fmla="*/ 1300200 w 2562225"/>
              <a:gd name="connsiteY10" fmla="*/ 971550 h 971550"/>
              <a:gd name="connsiteX11" fmla="*/ 803927 w 2562225"/>
              <a:gd name="connsiteY11" fmla="*/ 971550 h 971550"/>
              <a:gd name="connsiteX12" fmla="*/ 326742 w 2562225"/>
              <a:gd name="connsiteY12" fmla="*/ 971550 h 971550"/>
              <a:gd name="connsiteX13" fmla="*/ 0 w 2562225"/>
              <a:gd name="connsiteY13" fmla="*/ 644808 h 971550"/>
              <a:gd name="connsiteX14" fmla="*/ 0 w 2562225"/>
              <a:gd name="connsiteY14"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2225" h="971550" fill="none" extrusionOk="0">
                <a:moveTo>
                  <a:pt x="0" y="326742"/>
                </a:moveTo>
                <a:cubicBezTo>
                  <a:pt x="-37558" y="169876"/>
                  <a:pt x="119091" y="-37565"/>
                  <a:pt x="326742" y="0"/>
                </a:cubicBezTo>
                <a:cubicBezTo>
                  <a:pt x="498118" y="-13804"/>
                  <a:pt x="582161" y="15491"/>
                  <a:pt x="746665" y="0"/>
                </a:cubicBezTo>
                <a:cubicBezTo>
                  <a:pt x="911169" y="-15491"/>
                  <a:pt x="1092034" y="52057"/>
                  <a:pt x="1242938" y="0"/>
                </a:cubicBezTo>
                <a:cubicBezTo>
                  <a:pt x="1393842" y="-52057"/>
                  <a:pt x="1479717" y="29391"/>
                  <a:pt x="1681948" y="0"/>
                </a:cubicBezTo>
                <a:cubicBezTo>
                  <a:pt x="1884179" y="-29391"/>
                  <a:pt x="2044398" y="14232"/>
                  <a:pt x="2235483" y="0"/>
                </a:cubicBezTo>
                <a:cubicBezTo>
                  <a:pt x="2418291" y="21779"/>
                  <a:pt x="2520869" y="116449"/>
                  <a:pt x="2562225" y="326742"/>
                </a:cubicBezTo>
                <a:cubicBezTo>
                  <a:pt x="2591057" y="446805"/>
                  <a:pt x="2550573" y="511150"/>
                  <a:pt x="2562225" y="644808"/>
                </a:cubicBezTo>
                <a:cubicBezTo>
                  <a:pt x="2532289" y="867869"/>
                  <a:pt x="2422210" y="963872"/>
                  <a:pt x="2235483" y="971550"/>
                </a:cubicBezTo>
                <a:cubicBezTo>
                  <a:pt x="2017206" y="998588"/>
                  <a:pt x="1845994" y="949396"/>
                  <a:pt x="1739210" y="971550"/>
                </a:cubicBezTo>
                <a:cubicBezTo>
                  <a:pt x="1632426" y="993704"/>
                  <a:pt x="1401168" y="933618"/>
                  <a:pt x="1300200" y="971550"/>
                </a:cubicBezTo>
                <a:cubicBezTo>
                  <a:pt x="1199232" y="1009482"/>
                  <a:pt x="933780" y="955064"/>
                  <a:pt x="803927" y="971550"/>
                </a:cubicBezTo>
                <a:cubicBezTo>
                  <a:pt x="674074" y="988036"/>
                  <a:pt x="510944" y="957510"/>
                  <a:pt x="326742" y="971550"/>
                </a:cubicBezTo>
                <a:cubicBezTo>
                  <a:pt x="133613" y="955306"/>
                  <a:pt x="-25253" y="794111"/>
                  <a:pt x="0" y="644808"/>
                </a:cubicBezTo>
                <a:cubicBezTo>
                  <a:pt x="-33584" y="555000"/>
                  <a:pt x="25523" y="420348"/>
                  <a:pt x="0" y="326742"/>
                </a:cubicBezTo>
                <a:close/>
              </a:path>
              <a:path w="2562225" h="971550" stroke="0" extrusionOk="0">
                <a:moveTo>
                  <a:pt x="0" y="326742"/>
                </a:moveTo>
                <a:cubicBezTo>
                  <a:pt x="-7272" y="115869"/>
                  <a:pt x="150096" y="29807"/>
                  <a:pt x="326742" y="0"/>
                </a:cubicBezTo>
                <a:cubicBezTo>
                  <a:pt x="498614" y="-40235"/>
                  <a:pt x="581787" y="40080"/>
                  <a:pt x="746665" y="0"/>
                </a:cubicBezTo>
                <a:cubicBezTo>
                  <a:pt x="911543" y="-40080"/>
                  <a:pt x="1064625" y="30836"/>
                  <a:pt x="1185675" y="0"/>
                </a:cubicBezTo>
                <a:cubicBezTo>
                  <a:pt x="1306725" y="-30836"/>
                  <a:pt x="1518828" y="16398"/>
                  <a:pt x="1662861" y="0"/>
                </a:cubicBezTo>
                <a:cubicBezTo>
                  <a:pt x="1806894" y="-16398"/>
                  <a:pt x="2106732" y="30132"/>
                  <a:pt x="2235483" y="0"/>
                </a:cubicBezTo>
                <a:cubicBezTo>
                  <a:pt x="2445780" y="42355"/>
                  <a:pt x="2548997" y="127189"/>
                  <a:pt x="2562225" y="326742"/>
                </a:cubicBezTo>
                <a:cubicBezTo>
                  <a:pt x="2571587" y="429674"/>
                  <a:pt x="2561680" y="494775"/>
                  <a:pt x="2562225" y="644808"/>
                </a:cubicBezTo>
                <a:cubicBezTo>
                  <a:pt x="2589590" y="857781"/>
                  <a:pt x="2451792" y="1001893"/>
                  <a:pt x="2235483" y="971550"/>
                </a:cubicBezTo>
                <a:cubicBezTo>
                  <a:pt x="2082771" y="973487"/>
                  <a:pt x="1979880" y="966910"/>
                  <a:pt x="1796473" y="971550"/>
                </a:cubicBezTo>
                <a:cubicBezTo>
                  <a:pt x="1613066" y="976190"/>
                  <a:pt x="1487414" y="946720"/>
                  <a:pt x="1319287" y="971550"/>
                </a:cubicBezTo>
                <a:cubicBezTo>
                  <a:pt x="1151160" y="996380"/>
                  <a:pt x="909026" y="915012"/>
                  <a:pt x="803927" y="971550"/>
                </a:cubicBezTo>
                <a:cubicBezTo>
                  <a:pt x="698828" y="1028088"/>
                  <a:pt x="513766" y="922385"/>
                  <a:pt x="326742" y="971550"/>
                </a:cubicBezTo>
                <a:cubicBezTo>
                  <a:pt x="127081" y="971865"/>
                  <a:pt x="-16077" y="852654"/>
                  <a:pt x="0" y="644808"/>
                </a:cubicBezTo>
                <a:cubicBezTo>
                  <a:pt x="-17169" y="495806"/>
                  <a:pt x="38146" y="479058"/>
                  <a:pt x="0" y="326742"/>
                </a:cubicBezTo>
                <a:close/>
              </a:path>
            </a:pathLst>
          </a:custGeom>
          <a:solidFill>
            <a:schemeClr val="accent2">
              <a:lumMod val="75000"/>
            </a:schemeClr>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UD デジタル 教科書体 NP-B" panose="02020700000000000000" pitchFamily="18" charset="-128"/>
                <a:ea typeface="UD デジタル 教科書体 NP-B" panose="02020700000000000000" pitchFamily="18" charset="-128"/>
              </a:rPr>
              <a:t>フェイルセーフ</a:t>
            </a:r>
          </a:p>
        </p:txBody>
      </p:sp>
      <p:sp>
        <p:nvSpPr>
          <p:cNvPr id="14" name="四角形: 角を丸くする 13">
            <a:extLst>
              <a:ext uri="{FF2B5EF4-FFF2-40B4-BE49-F238E27FC236}">
                <a16:creationId xmlns:a16="http://schemas.microsoft.com/office/drawing/2014/main" id="{44DF6273-6931-05FC-9C1F-9B5A7A3DB5E9}"/>
              </a:ext>
            </a:extLst>
          </p:cNvPr>
          <p:cNvSpPr/>
          <p:nvPr/>
        </p:nvSpPr>
        <p:spPr>
          <a:xfrm>
            <a:off x="6376988" y="839045"/>
            <a:ext cx="2552702" cy="971550"/>
          </a:xfrm>
          <a:custGeom>
            <a:avLst/>
            <a:gdLst>
              <a:gd name="connsiteX0" fmla="*/ 0 w 2552702"/>
              <a:gd name="connsiteY0" fmla="*/ 326742 h 971550"/>
              <a:gd name="connsiteX1" fmla="*/ 326742 w 2552702"/>
              <a:gd name="connsiteY1" fmla="*/ 0 h 971550"/>
              <a:gd name="connsiteX2" fmla="*/ 744570 w 2552702"/>
              <a:gd name="connsiteY2" fmla="*/ 0 h 971550"/>
              <a:gd name="connsiteX3" fmla="*/ 1238367 w 2552702"/>
              <a:gd name="connsiteY3" fmla="*/ 0 h 971550"/>
              <a:gd name="connsiteX4" fmla="*/ 1675187 w 2552702"/>
              <a:gd name="connsiteY4" fmla="*/ 0 h 971550"/>
              <a:gd name="connsiteX5" fmla="*/ 2225960 w 2552702"/>
              <a:gd name="connsiteY5" fmla="*/ 0 h 971550"/>
              <a:gd name="connsiteX6" fmla="*/ 2552702 w 2552702"/>
              <a:gd name="connsiteY6" fmla="*/ 326742 h 971550"/>
              <a:gd name="connsiteX7" fmla="*/ 2552702 w 2552702"/>
              <a:gd name="connsiteY7" fmla="*/ 644808 h 971550"/>
              <a:gd name="connsiteX8" fmla="*/ 2225960 w 2552702"/>
              <a:gd name="connsiteY8" fmla="*/ 971550 h 971550"/>
              <a:gd name="connsiteX9" fmla="*/ 1732163 w 2552702"/>
              <a:gd name="connsiteY9" fmla="*/ 971550 h 971550"/>
              <a:gd name="connsiteX10" fmla="*/ 1295343 w 2552702"/>
              <a:gd name="connsiteY10" fmla="*/ 971550 h 971550"/>
              <a:gd name="connsiteX11" fmla="*/ 801547 w 2552702"/>
              <a:gd name="connsiteY11" fmla="*/ 971550 h 971550"/>
              <a:gd name="connsiteX12" fmla="*/ 326742 w 2552702"/>
              <a:gd name="connsiteY12" fmla="*/ 971550 h 971550"/>
              <a:gd name="connsiteX13" fmla="*/ 0 w 2552702"/>
              <a:gd name="connsiteY13" fmla="*/ 644808 h 971550"/>
              <a:gd name="connsiteX14" fmla="*/ 0 w 2552702"/>
              <a:gd name="connsiteY14"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702" h="971550" fill="none" extrusionOk="0">
                <a:moveTo>
                  <a:pt x="0" y="326742"/>
                </a:moveTo>
                <a:cubicBezTo>
                  <a:pt x="-37558" y="169876"/>
                  <a:pt x="119091" y="-37565"/>
                  <a:pt x="326742" y="0"/>
                </a:cubicBezTo>
                <a:cubicBezTo>
                  <a:pt x="454856" y="-25585"/>
                  <a:pt x="542720" y="16672"/>
                  <a:pt x="744570" y="0"/>
                </a:cubicBezTo>
                <a:cubicBezTo>
                  <a:pt x="946420" y="-16672"/>
                  <a:pt x="1079469" y="11676"/>
                  <a:pt x="1238367" y="0"/>
                </a:cubicBezTo>
                <a:cubicBezTo>
                  <a:pt x="1397265" y="-11676"/>
                  <a:pt x="1583505" y="50928"/>
                  <a:pt x="1675187" y="0"/>
                </a:cubicBezTo>
                <a:cubicBezTo>
                  <a:pt x="1766869" y="-50928"/>
                  <a:pt x="2028637" y="17248"/>
                  <a:pt x="2225960" y="0"/>
                </a:cubicBezTo>
                <a:cubicBezTo>
                  <a:pt x="2408768" y="21779"/>
                  <a:pt x="2511346" y="116449"/>
                  <a:pt x="2552702" y="326742"/>
                </a:cubicBezTo>
                <a:cubicBezTo>
                  <a:pt x="2581534" y="446805"/>
                  <a:pt x="2541050" y="511150"/>
                  <a:pt x="2552702" y="644808"/>
                </a:cubicBezTo>
                <a:cubicBezTo>
                  <a:pt x="2522766" y="867869"/>
                  <a:pt x="2412687" y="963872"/>
                  <a:pt x="2225960" y="971550"/>
                </a:cubicBezTo>
                <a:cubicBezTo>
                  <a:pt x="2083905" y="978503"/>
                  <a:pt x="1959876" y="927696"/>
                  <a:pt x="1732163" y="971550"/>
                </a:cubicBezTo>
                <a:cubicBezTo>
                  <a:pt x="1504450" y="1015404"/>
                  <a:pt x="1456769" y="947922"/>
                  <a:pt x="1295343" y="971550"/>
                </a:cubicBezTo>
                <a:cubicBezTo>
                  <a:pt x="1133917" y="995178"/>
                  <a:pt x="970916" y="953109"/>
                  <a:pt x="801547" y="971550"/>
                </a:cubicBezTo>
                <a:cubicBezTo>
                  <a:pt x="632178" y="989991"/>
                  <a:pt x="503666" y="950227"/>
                  <a:pt x="326742" y="971550"/>
                </a:cubicBezTo>
                <a:cubicBezTo>
                  <a:pt x="133613" y="955306"/>
                  <a:pt x="-25253" y="794111"/>
                  <a:pt x="0" y="644808"/>
                </a:cubicBezTo>
                <a:cubicBezTo>
                  <a:pt x="-33584" y="555000"/>
                  <a:pt x="25523" y="420348"/>
                  <a:pt x="0" y="326742"/>
                </a:cubicBezTo>
                <a:close/>
              </a:path>
              <a:path w="2552702" h="971550" stroke="0" extrusionOk="0">
                <a:moveTo>
                  <a:pt x="0" y="326742"/>
                </a:moveTo>
                <a:cubicBezTo>
                  <a:pt x="-7272" y="115869"/>
                  <a:pt x="150096" y="29807"/>
                  <a:pt x="326742" y="0"/>
                </a:cubicBezTo>
                <a:cubicBezTo>
                  <a:pt x="513040" y="-18055"/>
                  <a:pt x="594593" y="17503"/>
                  <a:pt x="744570" y="0"/>
                </a:cubicBezTo>
                <a:cubicBezTo>
                  <a:pt x="894547" y="-17503"/>
                  <a:pt x="1055755" y="47757"/>
                  <a:pt x="1181390" y="0"/>
                </a:cubicBezTo>
                <a:cubicBezTo>
                  <a:pt x="1307025" y="-47757"/>
                  <a:pt x="1516772" y="10947"/>
                  <a:pt x="1656195" y="0"/>
                </a:cubicBezTo>
                <a:cubicBezTo>
                  <a:pt x="1795619" y="-10947"/>
                  <a:pt x="1966886" y="36799"/>
                  <a:pt x="2225960" y="0"/>
                </a:cubicBezTo>
                <a:cubicBezTo>
                  <a:pt x="2436257" y="42355"/>
                  <a:pt x="2539474" y="127189"/>
                  <a:pt x="2552702" y="326742"/>
                </a:cubicBezTo>
                <a:cubicBezTo>
                  <a:pt x="2562064" y="429674"/>
                  <a:pt x="2552157" y="494775"/>
                  <a:pt x="2552702" y="644808"/>
                </a:cubicBezTo>
                <a:cubicBezTo>
                  <a:pt x="2580067" y="857781"/>
                  <a:pt x="2442269" y="1001893"/>
                  <a:pt x="2225960" y="971550"/>
                </a:cubicBezTo>
                <a:cubicBezTo>
                  <a:pt x="2047671" y="974905"/>
                  <a:pt x="1895919" y="952955"/>
                  <a:pt x="1789140" y="971550"/>
                </a:cubicBezTo>
                <a:cubicBezTo>
                  <a:pt x="1682361" y="990145"/>
                  <a:pt x="1492641" y="946074"/>
                  <a:pt x="1314335" y="971550"/>
                </a:cubicBezTo>
                <a:cubicBezTo>
                  <a:pt x="1136030" y="997026"/>
                  <a:pt x="987242" y="927557"/>
                  <a:pt x="801547" y="971550"/>
                </a:cubicBezTo>
                <a:cubicBezTo>
                  <a:pt x="615852" y="1015543"/>
                  <a:pt x="453600" y="961322"/>
                  <a:pt x="326742" y="971550"/>
                </a:cubicBezTo>
                <a:cubicBezTo>
                  <a:pt x="127081" y="971865"/>
                  <a:pt x="-16077" y="852654"/>
                  <a:pt x="0" y="644808"/>
                </a:cubicBezTo>
                <a:cubicBezTo>
                  <a:pt x="-17169" y="495806"/>
                  <a:pt x="38146" y="479058"/>
                  <a:pt x="0" y="326742"/>
                </a:cubicBezTo>
                <a:close/>
              </a:path>
            </a:pathLst>
          </a:custGeom>
          <a:solidFill>
            <a:srgbClr val="00B050"/>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UD デジタル 教科書体 NP-B" panose="02020700000000000000" pitchFamily="18" charset="-128"/>
                <a:ea typeface="UD デジタル 教科書体 NP-B" panose="02020700000000000000" pitchFamily="18" charset="-128"/>
              </a:rPr>
              <a:t>囚人のジレンマ</a:t>
            </a:r>
          </a:p>
        </p:txBody>
      </p:sp>
      <p:sp>
        <p:nvSpPr>
          <p:cNvPr id="15" name="四角形: 角を丸くする 14">
            <a:extLst>
              <a:ext uri="{FF2B5EF4-FFF2-40B4-BE49-F238E27FC236}">
                <a16:creationId xmlns:a16="http://schemas.microsoft.com/office/drawing/2014/main" id="{04587F7A-47A4-467D-633C-84A613916D96}"/>
              </a:ext>
            </a:extLst>
          </p:cNvPr>
          <p:cNvSpPr/>
          <p:nvPr/>
        </p:nvSpPr>
        <p:spPr>
          <a:xfrm>
            <a:off x="4381497" y="5248275"/>
            <a:ext cx="2562225" cy="971550"/>
          </a:xfrm>
          <a:custGeom>
            <a:avLst/>
            <a:gdLst>
              <a:gd name="connsiteX0" fmla="*/ 0 w 2562225"/>
              <a:gd name="connsiteY0" fmla="*/ 326742 h 971550"/>
              <a:gd name="connsiteX1" fmla="*/ 326742 w 2562225"/>
              <a:gd name="connsiteY1" fmla="*/ 0 h 971550"/>
              <a:gd name="connsiteX2" fmla="*/ 746665 w 2562225"/>
              <a:gd name="connsiteY2" fmla="*/ 0 h 971550"/>
              <a:gd name="connsiteX3" fmla="*/ 1242938 w 2562225"/>
              <a:gd name="connsiteY3" fmla="*/ 0 h 971550"/>
              <a:gd name="connsiteX4" fmla="*/ 1681948 w 2562225"/>
              <a:gd name="connsiteY4" fmla="*/ 0 h 971550"/>
              <a:gd name="connsiteX5" fmla="*/ 2235483 w 2562225"/>
              <a:gd name="connsiteY5" fmla="*/ 0 h 971550"/>
              <a:gd name="connsiteX6" fmla="*/ 2562225 w 2562225"/>
              <a:gd name="connsiteY6" fmla="*/ 326742 h 971550"/>
              <a:gd name="connsiteX7" fmla="*/ 2562225 w 2562225"/>
              <a:gd name="connsiteY7" fmla="*/ 644808 h 971550"/>
              <a:gd name="connsiteX8" fmla="*/ 2235483 w 2562225"/>
              <a:gd name="connsiteY8" fmla="*/ 971550 h 971550"/>
              <a:gd name="connsiteX9" fmla="*/ 1739210 w 2562225"/>
              <a:gd name="connsiteY9" fmla="*/ 971550 h 971550"/>
              <a:gd name="connsiteX10" fmla="*/ 1300200 w 2562225"/>
              <a:gd name="connsiteY10" fmla="*/ 971550 h 971550"/>
              <a:gd name="connsiteX11" fmla="*/ 803927 w 2562225"/>
              <a:gd name="connsiteY11" fmla="*/ 971550 h 971550"/>
              <a:gd name="connsiteX12" fmla="*/ 326742 w 2562225"/>
              <a:gd name="connsiteY12" fmla="*/ 971550 h 971550"/>
              <a:gd name="connsiteX13" fmla="*/ 0 w 2562225"/>
              <a:gd name="connsiteY13" fmla="*/ 644808 h 971550"/>
              <a:gd name="connsiteX14" fmla="*/ 0 w 2562225"/>
              <a:gd name="connsiteY14"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2225" h="971550" fill="none" extrusionOk="0">
                <a:moveTo>
                  <a:pt x="0" y="326742"/>
                </a:moveTo>
                <a:cubicBezTo>
                  <a:pt x="-37558" y="169876"/>
                  <a:pt x="119091" y="-37565"/>
                  <a:pt x="326742" y="0"/>
                </a:cubicBezTo>
                <a:cubicBezTo>
                  <a:pt x="498118" y="-13804"/>
                  <a:pt x="582161" y="15491"/>
                  <a:pt x="746665" y="0"/>
                </a:cubicBezTo>
                <a:cubicBezTo>
                  <a:pt x="911169" y="-15491"/>
                  <a:pt x="1092034" y="52057"/>
                  <a:pt x="1242938" y="0"/>
                </a:cubicBezTo>
                <a:cubicBezTo>
                  <a:pt x="1393842" y="-52057"/>
                  <a:pt x="1479717" y="29391"/>
                  <a:pt x="1681948" y="0"/>
                </a:cubicBezTo>
                <a:cubicBezTo>
                  <a:pt x="1884179" y="-29391"/>
                  <a:pt x="2044398" y="14232"/>
                  <a:pt x="2235483" y="0"/>
                </a:cubicBezTo>
                <a:cubicBezTo>
                  <a:pt x="2418291" y="21779"/>
                  <a:pt x="2520869" y="116449"/>
                  <a:pt x="2562225" y="326742"/>
                </a:cubicBezTo>
                <a:cubicBezTo>
                  <a:pt x="2591057" y="446805"/>
                  <a:pt x="2550573" y="511150"/>
                  <a:pt x="2562225" y="644808"/>
                </a:cubicBezTo>
                <a:cubicBezTo>
                  <a:pt x="2532289" y="867869"/>
                  <a:pt x="2422210" y="963872"/>
                  <a:pt x="2235483" y="971550"/>
                </a:cubicBezTo>
                <a:cubicBezTo>
                  <a:pt x="2017206" y="998588"/>
                  <a:pt x="1845994" y="949396"/>
                  <a:pt x="1739210" y="971550"/>
                </a:cubicBezTo>
                <a:cubicBezTo>
                  <a:pt x="1632426" y="993704"/>
                  <a:pt x="1401168" y="933618"/>
                  <a:pt x="1300200" y="971550"/>
                </a:cubicBezTo>
                <a:cubicBezTo>
                  <a:pt x="1199232" y="1009482"/>
                  <a:pt x="933780" y="955064"/>
                  <a:pt x="803927" y="971550"/>
                </a:cubicBezTo>
                <a:cubicBezTo>
                  <a:pt x="674074" y="988036"/>
                  <a:pt x="510944" y="957510"/>
                  <a:pt x="326742" y="971550"/>
                </a:cubicBezTo>
                <a:cubicBezTo>
                  <a:pt x="133613" y="955306"/>
                  <a:pt x="-25253" y="794111"/>
                  <a:pt x="0" y="644808"/>
                </a:cubicBezTo>
                <a:cubicBezTo>
                  <a:pt x="-33584" y="555000"/>
                  <a:pt x="25523" y="420348"/>
                  <a:pt x="0" y="326742"/>
                </a:cubicBezTo>
                <a:close/>
              </a:path>
              <a:path w="2562225" h="971550" stroke="0" extrusionOk="0">
                <a:moveTo>
                  <a:pt x="0" y="326742"/>
                </a:moveTo>
                <a:cubicBezTo>
                  <a:pt x="-7272" y="115869"/>
                  <a:pt x="150096" y="29807"/>
                  <a:pt x="326742" y="0"/>
                </a:cubicBezTo>
                <a:cubicBezTo>
                  <a:pt x="498614" y="-40235"/>
                  <a:pt x="581787" y="40080"/>
                  <a:pt x="746665" y="0"/>
                </a:cubicBezTo>
                <a:cubicBezTo>
                  <a:pt x="911543" y="-40080"/>
                  <a:pt x="1064625" y="30836"/>
                  <a:pt x="1185675" y="0"/>
                </a:cubicBezTo>
                <a:cubicBezTo>
                  <a:pt x="1306725" y="-30836"/>
                  <a:pt x="1518828" y="16398"/>
                  <a:pt x="1662861" y="0"/>
                </a:cubicBezTo>
                <a:cubicBezTo>
                  <a:pt x="1806894" y="-16398"/>
                  <a:pt x="2106732" y="30132"/>
                  <a:pt x="2235483" y="0"/>
                </a:cubicBezTo>
                <a:cubicBezTo>
                  <a:pt x="2445780" y="42355"/>
                  <a:pt x="2548997" y="127189"/>
                  <a:pt x="2562225" y="326742"/>
                </a:cubicBezTo>
                <a:cubicBezTo>
                  <a:pt x="2571587" y="429674"/>
                  <a:pt x="2561680" y="494775"/>
                  <a:pt x="2562225" y="644808"/>
                </a:cubicBezTo>
                <a:cubicBezTo>
                  <a:pt x="2589590" y="857781"/>
                  <a:pt x="2451792" y="1001893"/>
                  <a:pt x="2235483" y="971550"/>
                </a:cubicBezTo>
                <a:cubicBezTo>
                  <a:pt x="2082771" y="973487"/>
                  <a:pt x="1979880" y="966910"/>
                  <a:pt x="1796473" y="971550"/>
                </a:cubicBezTo>
                <a:cubicBezTo>
                  <a:pt x="1613066" y="976190"/>
                  <a:pt x="1487414" y="946720"/>
                  <a:pt x="1319287" y="971550"/>
                </a:cubicBezTo>
                <a:cubicBezTo>
                  <a:pt x="1151160" y="996380"/>
                  <a:pt x="909026" y="915012"/>
                  <a:pt x="803927" y="971550"/>
                </a:cubicBezTo>
                <a:cubicBezTo>
                  <a:pt x="698828" y="1028088"/>
                  <a:pt x="513766" y="922385"/>
                  <a:pt x="326742" y="971550"/>
                </a:cubicBezTo>
                <a:cubicBezTo>
                  <a:pt x="127081" y="971865"/>
                  <a:pt x="-16077" y="852654"/>
                  <a:pt x="0" y="644808"/>
                </a:cubicBezTo>
                <a:cubicBezTo>
                  <a:pt x="-17169" y="495806"/>
                  <a:pt x="38146" y="479058"/>
                  <a:pt x="0" y="326742"/>
                </a:cubicBezTo>
                <a:close/>
              </a:path>
            </a:pathLst>
          </a:custGeom>
          <a:solidFill>
            <a:srgbClr val="00B0F0"/>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UD デジタル 教科書体 NP-B" panose="02020700000000000000" pitchFamily="18" charset="-128"/>
                <a:ea typeface="UD デジタル 教科書体 NP-B" panose="02020700000000000000" pitchFamily="18" charset="-128"/>
              </a:rPr>
              <a:t>パケット通信</a:t>
            </a:r>
            <a:endParaRPr kumimoji="1" lang="ja-JP" altLang="en-US" sz="2400" dirty="0">
              <a:solidFill>
                <a:schemeClr val="bg1"/>
              </a:solidFill>
              <a:latin typeface="UD デジタル 教科書体 NP-B" panose="02020700000000000000" pitchFamily="18" charset="-128"/>
              <a:ea typeface="UD デジタル 教科書体 NP-B" panose="02020700000000000000" pitchFamily="18" charset="-128"/>
            </a:endParaRPr>
          </a:p>
        </p:txBody>
      </p:sp>
      <p:sp>
        <p:nvSpPr>
          <p:cNvPr id="16" name="四角形: 角を丸くする 15">
            <a:extLst>
              <a:ext uri="{FF2B5EF4-FFF2-40B4-BE49-F238E27FC236}">
                <a16:creationId xmlns:a16="http://schemas.microsoft.com/office/drawing/2014/main" id="{2EADF9D6-319E-55BC-44B3-CF7FD3EF0D91}"/>
              </a:ext>
            </a:extLst>
          </p:cNvPr>
          <p:cNvSpPr/>
          <p:nvPr/>
        </p:nvSpPr>
        <p:spPr>
          <a:xfrm>
            <a:off x="8215315" y="5381625"/>
            <a:ext cx="2147885" cy="971550"/>
          </a:xfrm>
          <a:custGeom>
            <a:avLst/>
            <a:gdLst>
              <a:gd name="connsiteX0" fmla="*/ 0 w 2147885"/>
              <a:gd name="connsiteY0" fmla="*/ 326742 h 971550"/>
              <a:gd name="connsiteX1" fmla="*/ 326742 w 2147885"/>
              <a:gd name="connsiteY1" fmla="*/ 0 h 971550"/>
              <a:gd name="connsiteX2" fmla="*/ 794988 w 2147885"/>
              <a:gd name="connsiteY2" fmla="*/ 0 h 971550"/>
              <a:gd name="connsiteX3" fmla="*/ 1248289 w 2147885"/>
              <a:gd name="connsiteY3" fmla="*/ 0 h 971550"/>
              <a:gd name="connsiteX4" fmla="*/ 1821143 w 2147885"/>
              <a:gd name="connsiteY4" fmla="*/ 0 h 971550"/>
              <a:gd name="connsiteX5" fmla="*/ 2147885 w 2147885"/>
              <a:gd name="connsiteY5" fmla="*/ 326742 h 971550"/>
              <a:gd name="connsiteX6" fmla="*/ 2147885 w 2147885"/>
              <a:gd name="connsiteY6" fmla="*/ 644808 h 971550"/>
              <a:gd name="connsiteX7" fmla="*/ 1821143 w 2147885"/>
              <a:gd name="connsiteY7" fmla="*/ 971550 h 971550"/>
              <a:gd name="connsiteX8" fmla="*/ 1323009 w 2147885"/>
              <a:gd name="connsiteY8" fmla="*/ 971550 h 971550"/>
              <a:gd name="connsiteX9" fmla="*/ 809932 w 2147885"/>
              <a:gd name="connsiteY9" fmla="*/ 971550 h 971550"/>
              <a:gd name="connsiteX10" fmla="*/ 326742 w 2147885"/>
              <a:gd name="connsiteY10" fmla="*/ 971550 h 971550"/>
              <a:gd name="connsiteX11" fmla="*/ 0 w 2147885"/>
              <a:gd name="connsiteY11" fmla="*/ 644808 h 971550"/>
              <a:gd name="connsiteX12" fmla="*/ 0 w 2147885"/>
              <a:gd name="connsiteY12"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7885" h="971550" fill="none" extrusionOk="0">
                <a:moveTo>
                  <a:pt x="0" y="326742"/>
                </a:moveTo>
                <a:cubicBezTo>
                  <a:pt x="-7278" y="118799"/>
                  <a:pt x="151226" y="-35777"/>
                  <a:pt x="326742" y="0"/>
                </a:cubicBezTo>
                <a:cubicBezTo>
                  <a:pt x="484328" y="-17633"/>
                  <a:pt x="698055" y="14535"/>
                  <a:pt x="794988" y="0"/>
                </a:cubicBezTo>
                <a:cubicBezTo>
                  <a:pt x="891921" y="-14535"/>
                  <a:pt x="1044475" y="49650"/>
                  <a:pt x="1248289" y="0"/>
                </a:cubicBezTo>
                <a:cubicBezTo>
                  <a:pt x="1452103" y="-49650"/>
                  <a:pt x="1570838" y="12007"/>
                  <a:pt x="1821143" y="0"/>
                </a:cubicBezTo>
                <a:cubicBezTo>
                  <a:pt x="1991056" y="9419"/>
                  <a:pt x="2135361" y="157940"/>
                  <a:pt x="2147885" y="326742"/>
                </a:cubicBezTo>
                <a:cubicBezTo>
                  <a:pt x="2175043" y="475236"/>
                  <a:pt x="2129854" y="559849"/>
                  <a:pt x="2147885" y="644808"/>
                </a:cubicBezTo>
                <a:cubicBezTo>
                  <a:pt x="2150238" y="847042"/>
                  <a:pt x="1960242" y="941712"/>
                  <a:pt x="1821143" y="971550"/>
                </a:cubicBezTo>
                <a:cubicBezTo>
                  <a:pt x="1651021" y="981059"/>
                  <a:pt x="1524679" y="948281"/>
                  <a:pt x="1323009" y="971550"/>
                </a:cubicBezTo>
                <a:cubicBezTo>
                  <a:pt x="1121339" y="994819"/>
                  <a:pt x="1020097" y="954001"/>
                  <a:pt x="809932" y="971550"/>
                </a:cubicBezTo>
                <a:cubicBezTo>
                  <a:pt x="599767" y="989099"/>
                  <a:pt x="459201" y="971009"/>
                  <a:pt x="326742" y="971550"/>
                </a:cubicBezTo>
                <a:cubicBezTo>
                  <a:pt x="188980" y="947408"/>
                  <a:pt x="-11135" y="846883"/>
                  <a:pt x="0" y="644808"/>
                </a:cubicBezTo>
                <a:cubicBezTo>
                  <a:pt x="-12759" y="533529"/>
                  <a:pt x="36096" y="405050"/>
                  <a:pt x="0" y="326742"/>
                </a:cubicBezTo>
                <a:close/>
              </a:path>
              <a:path w="2147885" h="971550" stroke="0" extrusionOk="0">
                <a:moveTo>
                  <a:pt x="0" y="326742"/>
                </a:moveTo>
                <a:cubicBezTo>
                  <a:pt x="-7272" y="115869"/>
                  <a:pt x="150096" y="29807"/>
                  <a:pt x="326742" y="0"/>
                </a:cubicBezTo>
                <a:cubicBezTo>
                  <a:pt x="512991" y="-40552"/>
                  <a:pt x="626965" y="29780"/>
                  <a:pt x="780044" y="0"/>
                </a:cubicBezTo>
                <a:cubicBezTo>
                  <a:pt x="933123" y="-29780"/>
                  <a:pt x="1021751" y="39186"/>
                  <a:pt x="1248289" y="0"/>
                </a:cubicBezTo>
                <a:cubicBezTo>
                  <a:pt x="1474827" y="-39186"/>
                  <a:pt x="1581519" y="9297"/>
                  <a:pt x="1821143" y="0"/>
                </a:cubicBezTo>
                <a:cubicBezTo>
                  <a:pt x="1991583" y="-23022"/>
                  <a:pt x="2110170" y="157416"/>
                  <a:pt x="2147885" y="326742"/>
                </a:cubicBezTo>
                <a:cubicBezTo>
                  <a:pt x="2166454" y="412121"/>
                  <a:pt x="2110325" y="568847"/>
                  <a:pt x="2147885" y="644808"/>
                </a:cubicBezTo>
                <a:cubicBezTo>
                  <a:pt x="2185668" y="795980"/>
                  <a:pt x="1990049" y="982697"/>
                  <a:pt x="1821143" y="971550"/>
                </a:cubicBezTo>
                <a:cubicBezTo>
                  <a:pt x="1645006" y="984876"/>
                  <a:pt x="1445703" y="938432"/>
                  <a:pt x="1308065" y="971550"/>
                </a:cubicBezTo>
                <a:cubicBezTo>
                  <a:pt x="1170427" y="1004668"/>
                  <a:pt x="888532" y="931983"/>
                  <a:pt x="780044" y="971550"/>
                </a:cubicBezTo>
                <a:cubicBezTo>
                  <a:pt x="671556" y="1011117"/>
                  <a:pt x="529278" y="922122"/>
                  <a:pt x="326742" y="971550"/>
                </a:cubicBezTo>
                <a:cubicBezTo>
                  <a:pt x="116739" y="932320"/>
                  <a:pt x="-48370" y="803284"/>
                  <a:pt x="0" y="644808"/>
                </a:cubicBezTo>
                <a:cubicBezTo>
                  <a:pt x="-35630" y="532838"/>
                  <a:pt x="1059" y="397037"/>
                  <a:pt x="0" y="326742"/>
                </a:cubicBezTo>
                <a:close/>
              </a:path>
            </a:pathLst>
          </a:custGeom>
          <a:solidFill>
            <a:srgbClr val="FFC000"/>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C00000"/>
                </a:solidFill>
                <a:latin typeface="UD デジタル 教科書体 NP-B" panose="02020700000000000000" pitchFamily="18" charset="-128"/>
                <a:ea typeface="UD デジタル 教科書体 NP-B" panose="02020700000000000000" pitchFamily="18" charset="-128"/>
              </a:rPr>
              <a:t>衛星測位</a:t>
            </a:r>
            <a:br>
              <a:rPr lang="en-US" altLang="ja-JP" sz="2400" dirty="0">
                <a:solidFill>
                  <a:srgbClr val="C00000"/>
                </a:solidFill>
                <a:latin typeface="UD デジタル 教科書体 NP-B" panose="02020700000000000000" pitchFamily="18" charset="-128"/>
                <a:ea typeface="UD デジタル 教科書体 NP-B" panose="02020700000000000000" pitchFamily="18" charset="-128"/>
              </a:rPr>
            </a:br>
            <a:r>
              <a:rPr lang="ja-JP" altLang="en-US" sz="2400" dirty="0">
                <a:solidFill>
                  <a:srgbClr val="C00000"/>
                </a:solidFill>
                <a:latin typeface="UD デジタル 教科書体 NP-B" panose="02020700000000000000" pitchFamily="18" charset="-128"/>
                <a:ea typeface="UD デジタル 教科書体 NP-B" panose="02020700000000000000" pitchFamily="18" charset="-128"/>
              </a:rPr>
              <a:t>（</a:t>
            </a:r>
            <a:r>
              <a:rPr lang="en-US" altLang="ja-JP" sz="2400" dirty="0">
                <a:solidFill>
                  <a:srgbClr val="C00000"/>
                </a:solidFill>
                <a:latin typeface="UD デジタル 教科書体 NP-B" panose="02020700000000000000" pitchFamily="18" charset="-128"/>
                <a:ea typeface="UD デジタル 教科書体 NP-B" panose="02020700000000000000" pitchFamily="18" charset="-128"/>
              </a:rPr>
              <a:t>GPS</a:t>
            </a:r>
            <a:r>
              <a:rPr lang="ja-JP" altLang="en-US" sz="2400" dirty="0">
                <a:solidFill>
                  <a:srgbClr val="C00000"/>
                </a:solidFill>
                <a:latin typeface="UD デジタル 教科書体 NP-B" panose="02020700000000000000" pitchFamily="18" charset="-128"/>
                <a:ea typeface="UD デジタル 教科書体 NP-B" panose="02020700000000000000" pitchFamily="18" charset="-128"/>
              </a:rPr>
              <a:t>）</a:t>
            </a:r>
            <a:endParaRPr kumimoji="1" lang="ja-JP" altLang="en-US" sz="2400"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17" name="四角形: 角を丸くする 16">
            <a:extLst>
              <a:ext uri="{FF2B5EF4-FFF2-40B4-BE49-F238E27FC236}">
                <a16:creationId xmlns:a16="http://schemas.microsoft.com/office/drawing/2014/main" id="{97459AA2-A660-2101-1751-01FBF4090168}"/>
              </a:ext>
            </a:extLst>
          </p:cNvPr>
          <p:cNvSpPr/>
          <p:nvPr/>
        </p:nvSpPr>
        <p:spPr>
          <a:xfrm>
            <a:off x="4700589" y="3828986"/>
            <a:ext cx="3176586" cy="971550"/>
          </a:xfrm>
          <a:custGeom>
            <a:avLst/>
            <a:gdLst>
              <a:gd name="connsiteX0" fmla="*/ 0 w 3176586"/>
              <a:gd name="connsiteY0" fmla="*/ 326742 h 971550"/>
              <a:gd name="connsiteX1" fmla="*/ 326742 w 3176586"/>
              <a:gd name="connsiteY1" fmla="*/ 0 h 971550"/>
              <a:gd name="connsiteX2" fmla="*/ 806131 w 3176586"/>
              <a:gd name="connsiteY2" fmla="*/ 0 h 971550"/>
              <a:gd name="connsiteX3" fmla="*/ 1260290 w 3176586"/>
              <a:gd name="connsiteY3" fmla="*/ 0 h 971550"/>
              <a:gd name="connsiteX4" fmla="*/ 1714448 w 3176586"/>
              <a:gd name="connsiteY4" fmla="*/ 0 h 971550"/>
              <a:gd name="connsiteX5" fmla="*/ 2269531 w 3176586"/>
              <a:gd name="connsiteY5" fmla="*/ 0 h 971550"/>
              <a:gd name="connsiteX6" fmla="*/ 2849844 w 3176586"/>
              <a:gd name="connsiteY6" fmla="*/ 0 h 971550"/>
              <a:gd name="connsiteX7" fmla="*/ 3176586 w 3176586"/>
              <a:gd name="connsiteY7" fmla="*/ 326742 h 971550"/>
              <a:gd name="connsiteX8" fmla="*/ 3176586 w 3176586"/>
              <a:gd name="connsiteY8" fmla="*/ 644808 h 971550"/>
              <a:gd name="connsiteX9" fmla="*/ 2849844 w 3176586"/>
              <a:gd name="connsiteY9" fmla="*/ 971550 h 971550"/>
              <a:gd name="connsiteX10" fmla="*/ 2370455 w 3176586"/>
              <a:gd name="connsiteY10" fmla="*/ 971550 h 971550"/>
              <a:gd name="connsiteX11" fmla="*/ 1865834 w 3176586"/>
              <a:gd name="connsiteY11" fmla="*/ 971550 h 971550"/>
              <a:gd name="connsiteX12" fmla="*/ 1361214 w 3176586"/>
              <a:gd name="connsiteY12" fmla="*/ 971550 h 971550"/>
              <a:gd name="connsiteX13" fmla="*/ 932286 w 3176586"/>
              <a:gd name="connsiteY13" fmla="*/ 971550 h 971550"/>
              <a:gd name="connsiteX14" fmla="*/ 326742 w 3176586"/>
              <a:gd name="connsiteY14" fmla="*/ 971550 h 971550"/>
              <a:gd name="connsiteX15" fmla="*/ 0 w 3176586"/>
              <a:gd name="connsiteY15" fmla="*/ 644808 h 971550"/>
              <a:gd name="connsiteX16" fmla="*/ 0 w 3176586"/>
              <a:gd name="connsiteY16"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76586" h="971550" fill="none" extrusionOk="0">
                <a:moveTo>
                  <a:pt x="0" y="326742"/>
                </a:moveTo>
                <a:cubicBezTo>
                  <a:pt x="774" y="190425"/>
                  <a:pt x="177047" y="37611"/>
                  <a:pt x="326742" y="0"/>
                </a:cubicBezTo>
                <a:cubicBezTo>
                  <a:pt x="512533" y="-50302"/>
                  <a:pt x="606315" y="572"/>
                  <a:pt x="806131" y="0"/>
                </a:cubicBezTo>
                <a:cubicBezTo>
                  <a:pt x="1005947" y="-572"/>
                  <a:pt x="1124223" y="50836"/>
                  <a:pt x="1260290" y="0"/>
                </a:cubicBezTo>
                <a:cubicBezTo>
                  <a:pt x="1396357" y="-50836"/>
                  <a:pt x="1547071" y="48936"/>
                  <a:pt x="1714448" y="0"/>
                </a:cubicBezTo>
                <a:cubicBezTo>
                  <a:pt x="1881825" y="-48936"/>
                  <a:pt x="2055213" y="13473"/>
                  <a:pt x="2269531" y="0"/>
                </a:cubicBezTo>
                <a:cubicBezTo>
                  <a:pt x="2483849" y="-13473"/>
                  <a:pt x="2683931" y="28460"/>
                  <a:pt x="2849844" y="0"/>
                </a:cubicBezTo>
                <a:cubicBezTo>
                  <a:pt x="3000363" y="42606"/>
                  <a:pt x="3182858" y="138609"/>
                  <a:pt x="3176586" y="326742"/>
                </a:cubicBezTo>
                <a:cubicBezTo>
                  <a:pt x="3180185" y="477187"/>
                  <a:pt x="3157516" y="504474"/>
                  <a:pt x="3176586" y="644808"/>
                </a:cubicBezTo>
                <a:cubicBezTo>
                  <a:pt x="3185964" y="784286"/>
                  <a:pt x="3059145" y="948001"/>
                  <a:pt x="2849844" y="971550"/>
                </a:cubicBezTo>
                <a:cubicBezTo>
                  <a:pt x="2706059" y="1028153"/>
                  <a:pt x="2552225" y="959491"/>
                  <a:pt x="2370455" y="971550"/>
                </a:cubicBezTo>
                <a:cubicBezTo>
                  <a:pt x="2188685" y="983609"/>
                  <a:pt x="1978581" y="963755"/>
                  <a:pt x="1865834" y="971550"/>
                </a:cubicBezTo>
                <a:cubicBezTo>
                  <a:pt x="1753087" y="979345"/>
                  <a:pt x="1568117" y="937866"/>
                  <a:pt x="1361214" y="971550"/>
                </a:cubicBezTo>
                <a:cubicBezTo>
                  <a:pt x="1154311" y="1005234"/>
                  <a:pt x="1075086" y="940783"/>
                  <a:pt x="932286" y="971550"/>
                </a:cubicBezTo>
                <a:cubicBezTo>
                  <a:pt x="789486" y="1002317"/>
                  <a:pt x="476219" y="968539"/>
                  <a:pt x="326742" y="971550"/>
                </a:cubicBezTo>
                <a:cubicBezTo>
                  <a:pt x="144679" y="963721"/>
                  <a:pt x="48765" y="848467"/>
                  <a:pt x="0" y="644808"/>
                </a:cubicBezTo>
                <a:cubicBezTo>
                  <a:pt x="-34697" y="491019"/>
                  <a:pt x="31501" y="430376"/>
                  <a:pt x="0" y="326742"/>
                </a:cubicBezTo>
                <a:close/>
              </a:path>
              <a:path w="3176586" h="971550" stroke="0" extrusionOk="0">
                <a:moveTo>
                  <a:pt x="0" y="326742"/>
                </a:moveTo>
                <a:cubicBezTo>
                  <a:pt x="-7272" y="115869"/>
                  <a:pt x="150096" y="29807"/>
                  <a:pt x="326742" y="0"/>
                </a:cubicBezTo>
                <a:cubicBezTo>
                  <a:pt x="536219" y="-22497"/>
                  <a:pt x="553031" y="27201"/>
                  <a:pt x="755669" y="0"/>
                </a:cubicBezTo>
                <a:cubicBezTo>
                  <a:pt x="958307" y="-27201"/>
                  <a:pt x="1043923" y="44783"/>
                  <a:pt x="1209828" y="0"/>
                </a:cubicBezTo>
                <a:cubicBezTo>
                  <a:pt x="1375733" y="-44783"/>
                  <a:pt x="1593965" y="42665"/>
                  <a:pt x="1714448" y="0"/>
                </a:cubicBezTo>
                <a:cubicBezTo>
                  <a:pt x="1834931" y="-42665"/>
                  <a:pt x="1978658" y="665"/>
                  <a:pt x="2168606" y="0"/>
                </a:cubicBezTo>
                <a:cubicBezTo>
                  <a:pt x="2358554" y="-665"/>
                  <a:pt x="2566454" y="70496"/>
                  <a:pt x="2849844" y="0"/>
                </a:cubicBezTo>
                <a:cubicBezTo>
                  <a:pt x="3075883" y="-23797"/>
                  <a:pt x="3141985" y="136373"/>
                  <a:pt x="3176586" y="326742"/>
                </a:cubicBezTo>
                <a:cubicBezTo>
                  <a:pt x="3198891" y="480468"/>
                  <a:pt x="3157741" y="506247"/>
                  <a:pt x="3176586" y="644808"/>
                </a:cubicBezTo>
                <a:cubicBezTo>
                  <a:pt x="3170690" y="824853"/>
                  <a:pt x="3042139" y="978514"/>
                  <a:pt x="2849844" y="971550"/>
                </a:cubicBezTo>
                <a:cubicBezTo>
                  <a:pt x="2718221" y="978811"/>
                  <a:pt x="2613808" y="953508"/>
                  <a:pt x="2420917" y="971550"/>
                </a:cubicBezTo>
                <a:cubicBezTo>
                  <a:pt x="2228026" y="989592"/>
                  <a:pt x="2049006" y="960449"/>
                  <a:pt x="1865834" y="971550"/>
                </a:cubicBezTo>
                <a:cubicBezTo>
                  <a:pt x="1682662" y="982651"/>
                  <a:pt x="1635966" y="967198"/>
                  <a:pt x="1411676" y="971550"/>
                </a:cubicBezTo>
                <a:cubicBezTo>
                  <a:pt x="1187386" y="975902"/>
                  <a:pt x="1102390" y="919182"/>
                  <a:pt x="856593" y="971550"/>
                </a:cubicBezTo>
                <a:cubicBezTo>
                  <a:pt x="610796" y="1023918"/>
                  <a:pt x="484501" y="913180"/>
                  <a:pt x="326742" y="971550"/>
                </a:cubicBezTo>
                <a:cubicBezTo>
                  <a:pt x="142930" y="988984"/>
                  <a:pt x="17627" y="830072"/>
                  <a:pt x="0" y="644808"/>
                </a:cubicBezTo>
                <a:cubicBezTo>
                  <a:pt x="-35858" y="492878"/>
                  <a:pt x="17449" y="439678"/>
                  <a:pt x="0" y="326742"/>
                </a:cubicBezTo>
                <a:close/>
              </a:path>
            </a:pathLst>
          </a:custGeom>
          <a:solidFill>
            <a:srgbClr val="FF0000"/>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lumMod val="95000"/>
                  </a:schemeClr>
                </a:solidFill>
                <a:latin typeface="UD デジタル 教科書体 NP-B" panose="02020700000000000000" pitchFamily="18" charset="-128"/>
                <a:ea typeface="UD デジタル 教科書体 NP-B" panose="02020700000000000000" pitchFamily="18" charset="-128"/>
              </a:rPr>
              <a:t>ネットアセスメント</a:t>
            </a:r>
          </a:p>
        </p:txBody>
      </p:sp>
      <p:sp>
        <p:nvSpPr>
          <p:cNvPr id="18" name="四角形: 角を丸くする 17">
            <a:extLst>
              <a:ext uri="{FF2B5EF4-FFF2-40B4-BE49-F238E27FC236}">
                <a16:creationId xmlns:a16="http://schemas.microsoft.com/office/drawing/2014/main" id="{D0279952-4CA6-AF4B-242F-782275D07E97}"/>
              </a:ext>
            </a:extLst>
          </p:cNvPr>
          <p:cNvSpPr/>
          <p:nvPr/>
        </p:nvSpPr>
        <p:spPr>
          <a:xfrm>
            <a:off x="9401178" y="1266825"/>
            <a:ext cx="2343150" cy="971550"/>
          </a:xfrm>
          <a:custGeom>
            <a:avLst/>
            <a:gdLst>
              <a:gd name="connsiteX0" fmla="*/ 0 w 2343150"/>
              <a:gd name="connsiteY0" fmla="*/ 326742 h 971550"/>
              <a:gd name="connsiteX1" fmla="*/ 326742 w 2343150"/>
              <a:gd name="connsiteY1" fmla="*/ 0 h 971550"/>
              <a:gd name="connsiteX2" fmla="*/ 856171 w 2343150"/>
              <a:gd name="connsiteY2" fmla="*/ 0 h 971550"/>
              <a:gd name="connsiteX3" fmla="*/ 1368703 w 2343150"/>
              <a:gd name="connsiteY3" fmla="*/ 0 h 971550"/>
              <a:gd name="connsiteX4" fmla="*/ 2016408 w 2343150"/>
              <a:gd name="connsiteY4" fmla="*/ 0 h 971550"/>
              <a:gd name="connsiteX5" fmla="*/ 2343150 w 2343150"/>
              <a:gd name="connsiteY5" fmla="*/ 326742 h 971550"/>
              <a:gd name="connsiteX6" fmla="*/ 2343150 w 2343150"/>
              <a:gd name="connsiteY6" fmla="*/ 644808 h 971550"/>
              <a:gd name="connsiteX7" fmla="*/ 2016408 w 2343150"/>
              <a:gd name="connsiteY7" fmla="*/ 971550 h 971550"/>
              <a:gd name="connsiteX8" fmla="*/ 1453186 w 2343150"/>
              <a:gd name="connsiteY8" fmla="*/ 971550 h 971550"/>
              <a:gd name="connsiteX9" fmla="*/ 873067 w 2343150"/>
              <a:gd name="connsiteY9" fmla="*/ 971550 h 971550"/>
              <a:gd name="connsiteX10" fmla="*/ 326742 w 2343150"/>
              <a:gd name="connsiteY10" fmla="*/ 971550 h 971550"/>
              <a:gd name="connsiteX11" fmla="*/ 0 w 2343150"/>
              <a:gd name="connsiteY11" fmla="*/ 644808 h 971550"/>
              <a:gd name="connsiteX12" fmla="*/ 0 w 2343150"/>
              <a:gd name="connsiteY12" fmla="*/ 32674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3150" h="971550" fill="none" extrusionOk="0">
                <a:moveTo>
                  <a:pt x="0" y="326742"/>
                </a:moveTo>
                <a:cubicBezTo>
                  <a:pt x="-7278" y="118799"/>
                  <a:pt x="151226" y="-35777"/>
                  <a:pt x="326742" y="0"/>
                </a:cubicBezTo>
                <a:cubicBezTo>
                  <a:pt x="484389" y="-62138"/>
                  <a:pt x="604479" y="37254"/>
                  <a:pt x="856171" y="0"/>
                </a:cubicBezTo>
                <a:cubicBezTo>
                  <a:pt x="1107863" y="-37254"/>
                  <a:pt x="1242031" y="31947"/>
                  <a:pt x="1368703" y="0"/>
                </a:cubicBezTo>
                <a:cubicBezTo>
                  <a:pt x="1495375" y="-31947"/>
                  <a:pt x="1797748" y="49824"/>
                  <a:pt x="2016408" y="0"/>
                </a:cubicBezTo>
                <a:cubicBezTo>
                  <a:pt x="2186321" y="9419"/>
                  <a:pt x="2330626" y="157940"/>
                  <a:pt x="2343150" y="326742"/>
                </a:cubicBezTo>
                <a:cubicBezTo>
                  <a:pt x="2370308" y="475236"/>
                  <a:pt x="2325119" y="559849"/>
                  <a:pt x="2343150" y="644808"/>
                </a:cubicBezTo>
                <a:cubicBezTo>
                  <a:pt x="2345503" y="847042"/>
                  <a:pt x="2155507" y="941712"/>
                  <a:pt x="2016408" y="971550"/>
                </a:cubicBezTo>
                <a:cubicBezTo>
                  <a:pt x="1882813" y="1030466"/>
                  <a:pt x="1635888" y="945907"/>
                  <a:pt x="1453186" y="971550"/>
                </a:cubicBezTo>
                <a:cubicBezTo>
                  <a:pt x="1270484" y="997193"/>
                  <a:pt x="1017022" y="930354"/>
                  <a:pt x="873067" y="971550"/>
                </a:cubicBezTo>
                <a:cubicBezTo>
                  <a:pt x="729112" y="1012746"/>
                  <a:pt x="588238" y="924156"/>
                  <a:pt x="326742" y="971550"/>
                </a:cubicBezTo>
                <a:cubicBezTo>
                  <a:pt x="188980" y="947408"/>
                  <a:pt x="-11135" y="846883"/>
                  <a:pt x="0" y="644808"/>
                </a:cubicBezTo>
                <a:cubicBezTo>
                  <a:pt x="-12759" y="533529"/>
                  <a:pt x="36096" y="405050"/>
                  <a:pt x="0" y="326742"/>
                </a:cubicBezTo>
                <a:close/>
              </a:path>
              <a:path w="2343150" h="971550" stroke="0" extrusionOk="0">
                <a:moveTo>
                  <a:pt x="0" y="326742"/>
                </a:moveTo>
                <a:cubicBezTo>
                  <a:pt x="-7272" y="115869"/>
                  <a:pt x="150096" y="29807"/>
                  <a:pt x="326742" y="0"/>
                </a:cubicBezTo>
                <a:cubicBezTo>
                  <a:pt x="471242" y="-21119"/>
                  <a:pt x="619350" y="17983"/>
                  <a:pt x="839274" y="0"/>
                </a:cubicBezTo>
                <a:cubicBezTo>
                  <a:pt x="1059198" y="-17983"/>
                  <a:pt x="1240559" y="36100"/>
                  <a:pt x="1368703" y="0"/>
                </a:cubicBezTo>
                <a:cubicBezTo>
                  <a:pt x="1496847" y="-36100"/>
                  <a:pt x="1753837" y="20711"/>
                  <a:pt x="2016408" y="0"/>
                </a:cubicBezTo>
                <a:cubicBezTo>
                  <a:pt x="2186848" y="-23022"/>
                  <a:pt x="2305435" y="157416"/>
                  <a:pt x="2343150" y="326742"/>
                </a:cubicBezTo>
                <a:cubicBezTo>
                  <a:pt x="2361719" y="412121"/>
                  <a:pt x="2305590" y="568847"/>
                  <a:pt x="2343150" y="644808"/>
                </a:cubicBezTo>
                <a:cubicBezTo>
                  <a:pt x="2380933" y="795980"/>
                  <a:pt x="2185314" y="982697"/>
                  <a:pt x="2016408" y="971550"/>
                </a:cubicBezTo>
                <a:cubicBezTo>
                  <a:pt x="1874134" y="1012451"/>
                  <a:pt x="1595338" y="923110"/>
                  <a:pt x="1436289" y="971550"/>
                </a:cubicBezTo>
                <a:cubicBezTo>
                  <a:pt x="1277240" y="1019990"/>
                  <a:pt x="1047004" y="947328"/>
                  <a:pt x="839274" y="971550"/>
                </a:cubicBezTo>
                <a:cubicBezTo>
                  <a:pt x="631545" y="995772"/>
                  <a:pt x="523008" y="916831"/>
                  <a:pt x="326742" y="971550"/>
                </a:cubicBezTo>
                <a:cubicBezTo>
                  <a:pt x="116739" y="932320"/>
                  <a:pt x="-48370" y="803284"/>
                  <a:pt x="0" y="644808"/>
                </a:cubicBezTo>
                <a:cubicBezTo>
                  <a:pt x="-35630" y="532838"/>
                  <a:pt x="1059" y="397037"/>
                  <a:pt x="0" y="326742"/>
                </a:cubicBezTo>
                <a:close/>
              </a:path>
            </a:pathLst>
          </a:custGeom>
          <a:solidFill>
            <a:schemeClr val="accent2">
              <a:lumMod val="75000"/>
            </a:schemeClr>
          </a:solidFill>
          <a:ln>
            <a:extLst>
              <a:ext uri="{C807C97D-BFC1-408E-A445-0C87EB9F89A2}">
                <ask:lineSketchStyleProps xmlns:ask="http://schemas.microsoft.com/office/drawing/2018/sketchyshapes" sd="4272903059">
                  <a:prstGeom prst="roundRect">
                    <a:avLst>
                      <a:gd name="adj" fmla="val 33631"/>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accent4">
                    <a:lumMod val="40000"/>
                    <a:lumOff val="60000"/>
                  </a:schemeClr>
                </a:solidFill>
                <a:latin typeface="UD デジタル 教科書体 NP-B" panose="02020700000000000000" pitchFamily="18" charset="-128"/>
                <a:ea typeface="UD デジタル 教科書体 NP-B" panose="02020700000000000000" pitchFamily="18" charset="-128"/>
              </a:rPr>
              <a:t>デジタル</a:t>
            </a:r>
            <a:endParaRPr kumimoji="1" lang="en-US" altLang="ja-JP" sz="2400" dirty="0">
              <a:solidFill>
                <a:schemeClr val="accent4">
                  <a:lumMod val="40000"/>
                  <a:lumOff val="60000"/>
                </a:schemeClr>
              </a:solidFill>
              <a:latin typeface="UD デジタル 教科書体 NP-B" panose="02020700000000000000" pitchFamily="18" charset="-128"/>
              <a:ea typeface="UD デジタル 教科書体 NP-B" panose="02020700000000000000" pitchFamily="18" charset="-128"/>
            </a:endParaRPr>
          </a:p>
          <a:p>
            <a:pPr algn="ctr"/>
            <a:r>
              <a:rPr lang="ja-JP" altLang="en-US" sz="2400" dirty="0">
                <a:solidFill>
                  <a:schemeClr val="accent4">
                    <a:lumMod val="40000"/>
                    <a:lumOff val="60000"/>
                  </a:schemeClr>
                </a:solidFill>
                <a:latin typeface="UD デジタル 教科書体 NP-B" panose="02020700000000000000" pitchFamily="18" charset="-128"/>
                <a:ea typeface="UD デジタル 教科書体 NP-B" panose="02020700000000000000" pitchFamily="18" charset="-128"/>
              </a:rPr>
              <a:t>コンピュータ</a:t>
            </a:r>
            <a:endParaRPr kumimoji="1" lang="ja-JP" altLang="en-US" sz="2400" dirty="0">
              <a:solidFill>
                <a:schemeClr val="accent4">
                  <a:lumMod val="40000"/>
                  <a:lumOff val="60000"/>
                </a:schemeClr>
              </a:solidFill>
              <a:latin typeface="UD デジタル 教科書体 NP-B" panose="02020700000000000000" pitchFamily="18" charset="-128"/>
              <a:ea typeface="UD デジタル 教科書体 NP-B" panose="02020700000000000000" pitchFamily="18" charset="-128"/>
            </a:endParaRPr>
          </a:p>
        </p:txBody>
      </p:sp>
    </p:spTree>
    <p:extLst>
      <p:ext uri="{BB962C8B-B14F-4D97-AF65-F5344CB8AC3E}">
        <p14:creationId xmlns:p14="http://schemas.microsoft.com/office/powerpoint/2010/main" val="244867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6" name="Picture 8" descr="アメリカ空軍 - Wikipedia さん">
            <a:extLst>
              <a:ext uri="{FF2B5EF4-FFF2-40B4-BE49-F238E27FC236}">
                <a16:creationId xmlns:a16="http://schemas.microsoft.com/office/drawing/2014/main" id="{CD9EAB31-4B9F-2D6B-C62A-6986BD1FD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263" y="4775877"/>
            <a:ext cx="209550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3FB2AC86-408C-0CC6-B7E5-2746AE8ECACA}"/>
              </a:ext>
            </a:extLst>
          </p:cNvPr>
          <p:cNvPicPr>
            <a:picLocks noChangeAspect="1"/>
          </p:cNvPicPr>
          <p:nvPr/>
        </p:nvPicPr>
        <p:blipFill>
          <a:blip r:embed="rId4"/>
          <a:stretch>
            <a:fillRect/>
          </a:stretch>
        </p:blipFill>
        <p:spPr>
          <a:xfrm>
            <a:off x="3139868" y="4473307"/>
            <a:ext cx="3324640" cy="1848798"/>
          </a:xfrm>
          <a:prstGeom prst="rect">
            <a:avLst/>
          </a:prstGeom>
        </p:spPr>
      </p:pic>
      <p:pic>
        <p:nvPicPr>
          <p:cNvPr id="11266" name="Picture 4" descr="http://www.nairaland.com/attachments/2833327_internet3_jpeg9cec76723a59485ff8cc19f80be8ccf3">
            <a:hlinkClick r:id="rId5"/>
            <a:extLst>
              <a:ext uri="{FF2B5EF4-FFF2-40B4-BE49-F238E27FC236}">
                <a16:creationId xmlns:a16="http://schemas.microsoft.com/office/drawing/2014/main" id="{3874BDEF-CF0F-4307-8FAF-A7400B6195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975" y="1087439"/>
            <a:ext cx="5089525" cy="293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itle 5">
            <a:extLst>
              <a:ext uri="{FF2B5EF4-FFF2-40B4-BE49-F238E27FC236}">
                <a16:creationId xmlns:a16="http://schemas.microsoft.com/office/drawing/2014/main" id="{300F4A60-1258-49AB-8E26-BB41C9B2353F}"/>
              </a:ext>
            </a:extLst>
          </p:cNvPr>
          <p:cNvSpPr txBox="1">
            <a:spLocks/>
          </p:cNvSpPr>
          <p:nvPr/>
        </p:nvSpPr>
        <p:spPr bwMode="auto">
          <a:xfrm>
            <a:off x="3036888" y="246064"/>
            <a:ext cx="716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572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572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2800" dirty="0">
                <a:solidFill>
                  <a:srgbClr val="000000"/>
                </a:solidFill>
                <a:latin typeface="Arial Black" panose="020B0A04020102020204" pitchFamily="34" charset="0"/>
                <a:ea typeface="Meiryo UI" panose="020B0604030504040204" pitchFamily="50" charset="-128"/>
              </a:rPr>
              <a:t>RAND</a:t>
            </a:r>
            <a:r>
              <a:rPr lang="ja-JP" altLang="en-US" sz="2800" dirty="0">
                <a:solidFill>
                  <a:srgbClr val="000000"/>
                </a:solidFill>
                <a:latin typeface="Arial Black" panose="020B0A04020102020204" pitchFamily="34" charset="0"/>
                <a:ea typeface="Meiryo UI" panose="020B0604030504040204" pitchFamily="50" charset="-128"/>
              </a:rPr>
              <a:t>が考え、</a:t>
            </a:r>
            <a:r>
              <a:rPr lang="en-US" altLang="ja-JP" sz="2800" dirty="0">
                <a:solidFill>
                  <a:srgbClr val="000000"/>
                </a:solidFill>
                <a:latin typeface="Arial Black" panose="020B0A04020102020204" pitchFamily="34" charset="0"/>
                <a:ea typeface="Meiryo UI" panose="020B0604030504040204" pitchFamily="50" charset="-128"/>
              </a:rPr>
              <a:t>DARPA</a:t>
            </a:r>
            <a:r>
              <a:rPr lang="ja-JP" altLang="en-US" sz="2800" dirty="0">
                <a:solidFill>
                  <a:srgbClr val="000000"/>
                </a:solidFill>
                <a:latin typeface="Arial Black" panose="020B0A04020102020204" pitchFamily="34" charset="0"/>
                <a:ea typeface="Meiryo UI" panose="020B0604030504040204" pitchFamily="50" charset="-128"/>
              </a:rPr>
              <a:t>が実装した</a:t>
            </a:r>
            <a:endParaRPr lang="en-US" altLang="ja-JP" sz="2400" dirty="0">
              <a:solidFill>
                <a:srgbClr val="000000"/>
              </a:solidFill>
              <a:latin typeface="Arial Black" panose="020B0A04020102020204" pitchFamily="34" charset="0"/>
              <a:ea typeface="Meiryo UI" panose="020B0604030504040204" pitchFamily="50" charset="-128"/>
            </a:endParaRPr>
          </a:p>
        </p:txBody>
      </p:sp>
      <p:pic>
        <p:nvPicPr>
          <p:cNvPr id="11269" name="図 4">
            <a:extLst>
              <a:ext uri="{FF2B5EF4-FFF2-40B4-BE49-F238E27FC236}">
                <a16:creationId xmlns:a16="http://schemas.microsoft.com/office/drawing/2014/main" id="{F6E4D37A-76F1-4642-B2E5-220D8363909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13588" y="1196976"/>
            <a:ext cx="2881312"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正方形/長方形 5">
            <a:extLst>
              <a:ext uri="{FF2B5EF4-FFF2-40B4-BE49-F238E27FC236}">
                <a16:creationId xmlns:a16="http://schemas.microsoft.com/office/drawing/2014/main" id="{9073EDC5-9BF4-4FA1-8C9C-FE9EE0B24622}"/>
              </a:ext>
            </a:extLst>
          </p:cNvPr>
          <p:cNvSpPr>
            <a:spLocks noChangeArrowheads="1"/>
          </p:cNvSpPr>
          <p:nvPr/>
        </p:nvSpPr>
        <p:spPr bwMode="auto">
          <a:xfrm>
            <a:off x="7177088" y="4019551"/>
            <a:ext cx="27543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a:latin typeface="Meiryo UI" panose="020B0604030504040204" pitchFamily="50" charset="-128"/>
                <a:ea typeface="Meiryo UI" panose="020B0604030504040204" pitchFamily="50" charset="-128"/>
              </a:rPr>
              <a:t>（出典）</a:t>
            </a:r>
            <a:r>
              <a:rPr lang="en-US" altLang="ja-JP" sz="900">
                <a:latin typeface="Meiryo UI" panose="020B0604030504040204" pitchFamily="50" charset="-128"/>
                <a:ea typeface="Meiryo UI" panose="020B0604030504040204" pitchFamily="50" charset="-128"/>
              </a:rPr>
              <a:t>http://www8.garmin.com/aboutGPS/</a:t>
            </a:r>
            <a:endParaRPr lang="ja-JP" altLang="en-US" sz="900">
              <a:latin typeface="Meiryo UI" panose="020B0604030504040204" pitchFamily="50" charset="-128"/>
              <a:ea typeface="Meiryo UI" panose="020B0604030504040204" pitchFamily="50" charset="-128"/>
            </a:endParaRPr>
          </a:p>
        </p:txBody>
      </p:sp>
      <p:sp>
        <p:nvSpPr>
          <p:cNvPr id="11271" name="正方形/長方形 8">
            <a:extLst>
              <a:ext uri="{FF2B5EF4-FFF2-40B4-BE49-F238E27FC236}">
                <a16:creationId xmlns:a16="http://schemas.microsoft.com/office/drawing/2014/main" id="{535929F5-8D3E-4C06-871A-DE67A5C500E0}"/>
              </a:ext>
            </a:extLst>
          </p:cNvPr>
          <p:cNvSpPr>
            <a:spLocks noChangeArrowheads="1"/>
          </p:cNvSpPr>
          <p:nvPr/>
        </p:nvSpPr>
        <p:spPr bwMode="auto">
          <a:xfrm>
            <a:off x="7053263" y="909639"/>
            <a:ext cx="3003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latin typeface="Meiryo UI" panose="020B0604030504040204" pitchFamily="50" charset="-128"/>
                <a:ea typeface="Meiryo UI" panose="020B0604030504040204" pitchFamily="50" charset="-128"/>
              </a:rPr>
              <a:t>Global Positioning System (GPS)</a:t>
            </a:r>
            <a:endParaRPr lang="ja-JP" altLang="en-US" sz="1400">
              <a:latin typeface="Meiryo UI" panose="020B0604030504040204" pitchFamily="50" charset="-128"/>
              <a:ea typeface="Meiryo UI" panose="020B0604030504040204" pitchFamily="50" charset="-128"/>
            </a:endParaRPr>
          </a:p>
        </p:txBody>
      </p:sp>
      <p:sp>
        <p:nvSpPr>
          <p:cNvPr id="11272" name="正方形/長方形 18">
            <a:extLst>
              <a:ext uri="{FF2B5EF4-FFF2-40B4-BE49-F238E27FC236}">
                <a16:creationId xmlns:a16="http://schemas.microsoft.com/office/drawing/2014/main" id="{2649E8F6-EE03-4818-9703-A65566CF286E}"/>
              </a:ext>
            </a:extLst>
          </p:cNvPr>
          <p:cNvSpPr>
            <a:spLocks noChangeArrowheads="1"/>
          </p:cNvSpPr>
          <p:nvPr/>
        </p:nvSpPr>
        <p:spPr bwMode="auto">
          <a:xfrm>
            <a:off x="2197100" y="909638"/>
            <a:ext cx="2605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400" dirty="0">
                <a:latin typeface="Meiryo UI" panose="020B0604030504040204" pitchFamily="50" charset="-128"/>
                <a:ea typeface="Meiryo UI" panose="020B0604030504040204" pitchFamily="50" charset="-128"/>
              </a:rPr>
              <a:t>インターネットの前身「</a:t>
            </a:r>
            <a:r>
              <a:rPr lang="en-US" altLang="ja-JP" sz="1400" dirty="0">
                <a:latin typeface="Meiryo UI" panose="020B0604030504040204" pitchFamily="50" charset="-128"/>
                <a:ea typeface="Meiryo UI" panose="020B0604030504040204" pitchFamily="50" charset="-128"/>
              </a:rPr>
              <a:t>ARPANET</a:t>
            </a:r>
            <a:r>
              <a:rPr lang="ja-JP" altLang="en-US" sz="1400" dirty="0">
                <a:latin typeface="Meiryo UI" panose="020B0604030504040204" pitchFamily="50" charset="-128"/>
                <a:ea typeface="Meiryo UI" panose="020B0604030504040204" pitchFamily="50" charset="-128"/>
              </a:rPr>
              <a:t>」</a:t>
            </a:r>
          </a:p>
        </p:txBody>
      </p:sp>
      <p:sp>
        <p:nvSpPr>
          <p:cNvPr id="11273" name="正方形/長方形 9">
            <a:extLst>
              <a:ext uri="{FF2B5EF4-FFF2-40B4-BE49-F238E27FC236}">
                <a16:creationId xmlns:a16="http://schemas.microsoft.com/office/drawing/2014/main" id="{93DE3795-C59D-4F31-B728-DFCA2DDC7039}"/>
              </a:ext>
            </a:extLst>
          </p:cNvPr>
          <p:cNvSpPr>
            <a:spLocks noChangeArrowheads="1"/>
          </p:cNvSpPr>
          <p:nvPr/>
        </p:nvSpPr>
        <p:spPr bwMode="auto">
          <a:xfrm>
            <a:off x="2135188" y="3821113"/>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a:latin typeface="Meiryo UI" panose="020B0604030504040204" pitchFamily="50" charset="-128"/>
                <a:ea typeface="Meiryo UI" panose="020B0604030504040204" pitchFamily="50" charset="-128"/>
              </a:rPr>
              <a:t>（出典）</a:t>
            </a:r>
            <a:endParaRPr lang="en-US" altLang="ja-JP" sz="900">
              <a:latin typeface="Meiryo UI" panose="020B0604030504040204" pitchFamily="50" charset="-128"/>
              <a:ea typeface="Meiryo UI" panose="020B0604030504040204" pitchFamily="50" charset="-128"/>
            </a:endParaRPr>
          </a:p>
          <a:p>
            <a:pPr>
              <a:spcBef>
                <a:spcPct val="0"/>
              </a:spcBef>
              <a:buFontTx/>
              <a:buNone/>
            </a:pPr>
            <a:r>
              <a:rPr lang="en-US" altLang="ja-JP" sz="900">
                <a:latin typeface="Meiryo UI" panose="020B0604030504040204" pitchFamily="50" charset="-128"/>
                <a:ea typeface="Meiryo UI" panose="020B0604030504040204" pitchFamily="50" charset="-128"/>
              </a:rPr>
              <a:t>http://www.nairaland.com/2584255/top-remedies-internet-growth-nigeria</a:t>
            </a:r>
            <a:endParaRPr lang="ja-JP" altLang="en-US" sz="900">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F34CF4A8-CBC3-BE57-1E52-ABF54FA382B6}"/>
              </a:ext>
            </a:extLst>
          </p:cNvPr>
          <p:cNvPicPr>
            <a:picLocks noChangeAspect="1"/>
          </p:cNvPicPr>
          <p:nvPr/>
        </p:nvPicPr>
        <p:blipFill>
          <a:blip r:embed="rId8"/>
          <a:stretch>
            <a:fillRect/>
          </a:stretch>
        </p:blipFill>
        <p:spPr>
          <a:xfrm>
            <a:off x="251373" y="4483348"/>
            <a:ext cx="1972548" cy="1972548"/>
          </a:xfrm>
          <a:prstGeom prst="rect">
            <a:avLst/>
          </a:prstGeom>
        </p:spPr>
      </p:pic>
      <p:pic>
        <p:nvPicPr>
          <p:cNvPr id="6" name="図 5">
            <a:extLst>
              <a:ext uri="{FF2B5EF4-FFF2-40B4-BE49-F238E27FC236}">
                <a16:creationId xmlns:a16="http://schemas.microsoft.com/office/drawing/2014/main" id="{96EFAB7E-CC0C-72F6-C7DD-5705ACED50A0}"/>
              </a:ext>
            </a:extLst>
          </p:cNvPr>
          <p:cNvPicPr>
            <a:picLocks noChangeAspect="1"/>
          </p:cNvPicPr>
          <p:nvPr/>
        </p:nvPicPr>
        <p:blipFill>
          <a:blip r:embed="rId9"/>
          <a:stretch>
            <a:fillRect/>
          </a:stretch>
        </p:blipFill>
        <p:spPr>
          <a:xfrm>
            <a:off x="9439275" y="5070919"/>
            <a:ext cx="2634867" cy="851789"/>
          </a:xfrm>
          <a:prstGeom prst="rect">
            <a:avLst/>
          </a:prstGeom>
        </p:spPr>
      </p:pic>
      <p:sp>
        <p:nvSpPr>
          <p:cNvPr id="7" name="矢印: 右 6">
            <a:extLst>
              <a:ext uri="{FF2B5EF4-FFF2-40B4-BE49-F238E27FC236}">
                <a16:creationId xmlns:a16="http://schemas.microsoft.com/office/drawing/2014/main" id="{438CFD60-BEC2-5994-0B40-E227BE266046}"/>
              </a:ext>
            </a:extLst>
          </p:cNvPr>
          <p:cNvSpPr/>
          <p:nvPr/>
        </p:nvSpPr>
        <p:spPr>
          <a:xfrm>
            <a:off x="2357834" y="4775877"/>
            <a:ext cx="679054" cy="124365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81932889-36B7-6C90-F3C8-768408E5F9AB}"/>
              </a:ext>
            </a:extLst>
          </p:cNvPr>
          <p:cNvSpPr/>
          <p:nvPr/>
        </p:nvSpPr>
        <p:spPr>
          <a:xfrm>
            <a:off x="6567488" y="4775877"/>
            <a:ext cx="679054" cy="124365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3149BB77-6770-A25E-E14B-7361F6320D9F}"/>
              </a:ext>
            </a:extLst>
          </p:cNvPr>
          <p:cNvSpPr/>
          <p:nvPr/>
        </p:nvSpPr>
        <p:spPr>
          <a:xfrm>
            <a:off x="8948738" y="5143480"/>
            <a:ext cx="400050" cy="706666"/>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5">
            <a:extLst>
              <a:ext uri="{FF2B5EF4-FFF2-40B4-BE49-F238E27FC236}">
                <a16:creationId xmlns:a16="http://schemas.microsoft.com/office/drawing/2014/main" id="{5EBA1CFD-25FC-4C93-A710-445CA9572214}"/>
              </a:ext>
            </a:extLst>
          </p:cNvPr>
          <p:cNvSpPr txBox="1">
            <a:spLocks/>
          </p:cNvSpPr>
          <p:nvPr/>
        </p:nvSpPr>
        <p:spPr bwMode="auto">
          <a:xfrm>
            <a:off x="2147888" y="184150"/>
            <a:ext cx="91551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572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572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2800" dirty="0">
                <a:solidFill>
                  <a:srgbClr val="000000"/>
                </a:solidFill>
                <a:latin typeface="Arial Black" panose="020B0A04020102020204" pitchFamily="34" charset="0"/>
                <a:ea typeface="Meiryo UI" panose="020B0604030504040204" pitchFamily="50" charset="-128"/>
              </a:rPr>
              <a:t>RAND</a:t>
            </a:r>
            <a:r>
              <a:rPr lang="ja-JP" altLang="en-US" sz="2800" dirty="0">
                <a:solidFill>
                  <a:srgbClr val="000000"/>
                </a:solidFill>
                <a:latin typeface="Arial Black" panose="020B0A04020102020204" pitchFamily="34" charset="0"/>
                <a:ea typeface="Meiryo UI" panose="020B0604030504040204" pitchFamily="50" charset="-128"/>
              </a:rPr>
              <a:t>の軍事戦略により</a:t>
            </a:r>
            <a:r>
              <a:rPr lang="en-US" altLang="ja-JP" sz="2800" dirty="0">
                <a:solidFill>
                  <a:srgbClr val="000000"/>
                </a:solidFill>
                <a:latin typeface="Arial Black" panose="020B0A04020102020204" pitchFamily="34" charset="0"/>
                <a:ea typeface="Meiryo UI" panose="020B0604030504040204" pitchFamily="50" charset="-128"/>
              </a:rPr>
              <a:t>DARPA</a:t>
            </a:r>
            <a:r>
              <a:rPr lang="ja-JP" altLang="en-US" sz="2800" dirty="0">
                <a:solidFill>
                  <a:srgbClr val="000000"/>
                </a:solidFill>
                <a:latin typeface="Arial Black" panose="020B0A04020102020204" pitchFamily="34" charset="0"/>
                <a:ea typeface="Meiryo UI" panose="020B0604030504040204" pitchFamily="50" charset="-128"/>
              </a:rPr>
              <a:t>が必要な兵器の開発を行う</a:t>
            </a:r>
            <a:endParaRPr lang="en-US" altLang="ja-JP" sz="2400" dirty="0">
              <a:solidFill>
                <a:srgbClr val="000000"/>
              </a:solidFill>
              <a:latin typeface="Arial Black" panose="020B0A04020102020204" pitchFamily="34" charset="0"/>
              <a:ea typeface="Meiryo UI" panose="020B0604030504040204" pitchFamily="50" charset="-128"/>
            </a:endParaRPr>
          </a:p>
        </p:txBody>
      </p:sp>
      <p:sp>
        <p:nvSpPr>
          <p:cNvPr id="13315" name="object 9">
            <a:extLst>
              <a:ext uri="{FF2B5EF4-FFF2-40B4-BE49-F238E27FC236}">
                <a16:creationId xmlns:a16="http://schemas.microsoft.com/office/drawing/2014/main" id="{EB17179F-0D93-4A0B-B5F8-2A24C2228830}"/>
              </a:ext>
            </a:extLst>
          </p:cNvPr>
          <p:cNvSpPr>
            <a:spLocks noChangeArrowheads="1"/>
          </p:cNvSpPr>
          <p:nvPr/>
        </p:nvSpPr>
        <p:spPr bwMode="auto">
          <a:xfrm>
            <a:off x="7877175" y="1165225"/>
            <a:ext cx="933450" cy="844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16" name="object 10">
            <a:extLst>
              <a:ext uri="{FF2B5EF4-FFF2-40B4-BE49-F238E27FC236}">
                <a16:creationId xmlns:a16="http://schemas.microsoft.com/office/drawing/2014/main" id="{A13619DC-DEF9-4619-B89B-766B97BA34D9}"/>
              </a:ext>
            </a:extLst>
          </p:cNvPr>
          <p:cNvSpPr>
            <a:spLocks noChangeArrowheads="1"/>
          </p:cNvSpPr>
          <p:nvPr/>
        </p:nvSpPr>
        <p:spPr bwMode="auto">
          <a:xfrm>
            <a:off x="9551989" y="1176338"/>
            <a:ext cx="1081087" cy="8620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17" name="object 11">
            <a:extLst>
              <a:ext uri="{FF2B5EF4-FFF2-40B4-BE49-F238E27FC236}">
                <a16:creationId xmlns:a16="http://schemas.microsoft.com/office/drawing/2014/main" id="{DC6CD78C-7B2B-451D-91CB-36BA8D338096}"/>
              </a:ext>
            </a:extLst>
          </p:cNvPr>
          <p:cNvSpPr>
            <a:spLocks noChangeArrowheads="1"/>
          </p:cNvSpPr>
          <p:nvPr/>
        </p:nvSpPr>
        <p:spPr bwMode="auto">
          <a:xfrm>
            <a:off x="6219825" y="4270376"/>
            <a:ext cx="1079500" cy="76041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18" name="object 13">
            <a:extLst>
              <a:ext uri="{FF2B5EF4-FFF2-40B4-BE49-F238E27FC236}">
                <a16:creationId xmlns:a16="http://schemas.microsoft.com/office/drawing/2014/main" id="{66B642C0-618C-49D4-8512-2F5D63CF9FC5}"/>
              </a:ext>
            </a:extLst>
          </p:cNvPr>
          <p:cNvSpPr>
            <a:spLocks noChangeArrowheads="1"/>
          </p:cNvSpPr>
          <p:nvPr/>
        </p:nvSpPr>
        <p:spPr bwMode="auto">
          <a:xfrm>
            <a:off x="2487613" y="1174751"/>
            <a:ext cx="1096962" cy="8159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19" name="object 14">
            <a:extLst>
              <a:ext uri="{FF2B5EF4-FFF2-40B4-BE49-F238E27FC236}">
                <a16:creationId xmlns:a16="http://schemas.microsoft.com/office/drawing/2014/main" id="{47D6E67F-1F36-4645-BB06-B8C972C853F5}"/>
              </a:ext>
            </a:extLst>
          </p:cNvPr>
          <p:cNvSpPr>
            <a:spLocks noChangeArrowheads="1"/>
          </p:cNvSpPr>
          <p:nvPr/>
        </p:nvSpPr>
        <p:spPr bwMode="auto">
          <a:xfrm>
            <a:off x="5705476" y="1174751"/>
            <a:ext cx="1108075" cy="8159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20" name="object 15">
            <a:extLst>
              <a:ext uri="{FF2B5EF4-FFF2-40B4-BE49-F238E27FC236}">
                <a16:creationId xmlns:a16="http://schemas.microsoft.com/office/drawing/2014/main" id="{1965B81B-01E0-442B-B3FD-C39F10A93936}"/>
              </a:ext>
            </a:extLst>
          </p:cNvPr>
          <p:cNvSpPr>
            <a:spLocks noChangeArrowheads="1"/>
          </p:cNvSpPr>
          <p:nvPr/>
        </p:nvSpPr>
        <p:spPr bwMode="auto">
          <a:xfrm>
            <a:off x="1543845" y="1184533"/>
            <a:ext cx="941388" cy="576263"/>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21" name="object 16">
            <a:extLst>
              <a:ext uri="{FF2B5EF4-FFF2-40B4-BE49-F238E27FC236}">
                <a16:creationId xmlns:a16="http://schemas.microsoft.com/office/drawing/2014/main" id="{1E8ADDF9-30E6-43D6-A7BF-44D6D53795E7}"/>
              </a:ext>
            </a:extLst>
          </p:cNvPr>
          <p:cNvSpPr>
            <a:spLocks noChangeArrowheads="1"/>
          </p:cNvSpPr>
          <p:nvPr/>
        </p:nvSpPr>
        <p:spPr bwMode="auto">
          <a:xfrm>
            <a:off x="3624263" y="1174751"/>
            <a:ext cx="1054100" cy="8159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22" name="object 17">
            <a:extLst>
              <a:ext uri="{FF2B5EF4-FFF2-40B4-BE49-F238E27FC236}">
                <a16:creationId xmlns:a16="http://schemas.microsoft.com/office/drawing/2014/main" id="{A4F058D4-8532-478A-9327-F72BCF6E61B8}"/>
              </a:ext>
            </a:extLst>
          </p:cNvPr>
          <p:cNvSpPr>
            <a:spLocks noChangeArrowheads="1"/>
          </p:cNvSpPr>
          <p:nvPr/>
        </p:nvSpPr>
        <p:spPr bwMode="auto">
          <a:xfrm>
            <a:off x="6832600" y="1174751"/>
            <a:ext cx="1022350" cy="80327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22" name="object 18">
            <a:extLst>
              <a:ext uri="{FF2B5EF4-FFF2-40B4-BE49-F238E27FC236}">
                <a16:creationId xmlns:a16="http://schemas.microsoft.com/office/drawing/2014/main" id="{D3833B2A-C819-478C-95A2-6A5BC2C9D726}"/>
              </a:ext>
            </a:extLst>
          </p:cNvPr>
          <p:cNvSpPr txBox="1"/>
          <p:nvPr/>
        </p:nvSpPr>
        <p:spPr>
          <a:xfrm>
            <a:off x="5786438" y="1825626"/>
            <a:ext cx="984250" cy="371475"/>
          </a:xfrm>
          <a:prstGeom prst="rect">
            <a:avLst/>
          </a:prstGeom>
        </p:spPr>
        <p:txBody>
          <a:bodyPr lIns="0" tIns="0" rIns="0" bIns="0">
            <a:spAutoFit/>
          </a:bodyPr>
          <a:lstStyle/>
          <a:p>
            <a:pPr marL="615315">
              <a:defRPr/>
            </a:pPr>
            <a:r>
              <a:rPr sz="1100" b="1" spc="-5" dirty="0">
                <a:solidFill>
                  <a:srgbClr val="FFFFFF"/>
                </a:solidFill>
                <a:latin typeface="Tahoma"/>
                <a:cs typeface="Tahoma"/>
              </a:rPr>
              <a:t>2003</a:t>
            </a:r>
            <a:endParaRPr sz="1100" dirty="0">
              <a:latin typeface="Tahoma"/>
              <a:cs typeface="Tahoma"/>
            </a:endParaRPr>
          </a:p>
          <a:p>
            <a:pPr marL="12700" algn="ctr">
              <a:spcBef>
                <a:spcPts val="325"/>
              </a:spcBef>
              <a:defRPr/>
            </a:pPr>
            <a:r>
              <a:rPr sz="1000" spc="-5" dirty="0">
                <a:latin typeface="Tahoma"/>
                <a:cs typeface="Tahoma"/>
              </a:rPr>
              <a:t>Boomerang</a:t>
            </a:r>
            <a:endParaRPr sz="1000" dirty="0">
              <a:latin typeface="Tahoma"/>
              <a:cs typeface="Tahoma"/>
            </a:endParaRPr>
          </a:p>
        </p:txBody>
      </p:sp>
      <p:sp>
        <p:nvSpPr>
          <p:cNvPr id="23" name="object 19">
            <a:extLst>
              <a:ext uri="{FF2B5EF4-FFF2-40B4-BE49-F238E27FC236}">
                <a16:creationId xmlns:a16="http://schemas.microsoft.com/office/drawing/2014/main" id="{BEE0AB83-C279-4F15-9FA2-1D6B0CC0273C}"/>
              </a:ext>
            </a:extLst>
          </p:cNvPr>
          <p:cNvSpPr txBox="1"/>
          <p:nvPr/>
        </p:nvSpPr>
        <p:spPr>
          <a:xfrm>
            <a:off x="1593851" y="2035176"/>
            <a:ext cx="822325" cy="314325"/>
          </a:xfrm>
          <a:prstGeom prst="rect">
            <a:avLst/>
          </a:prstGeom>
        </p:spPr>
        <p:txBody>
          <a:bodyPr lIns="0" tIns="0" rIns="0" bIns="0">
            <a:spAutoFit/>
          </a:bodyPr>
          <a:lstStyle/>
          <a:p>
            <a:pPr marL="12700" algn="ctr">
              <a:defRPr/>
            </a:pPr>
            <a:r>
              <a:rPr sz="1000" dirty="0">
                <a:latin typeface="Tahoma"/>
                <a:cs typeface="Tahoma"/>
              </a:rPr>
              <a:t>M16</a:t>
            </a:r>
          </a:p>
          <a:p>
            <a:pPr marL="12700" algn="ctr">
              <a:defRPr/>
            </a:pPr>
            <a:r>
              <a:rPr sz="1000" dirty="0">
                <a:latin typeface="Tahoma"/>
                <a:cs typeface="Tahoma"/>
              </a:rPr>
              <a:t>(Project</a:t>
            </a:r>
            <a:r>
              <a:rPr sz="1000" spc="-95" dirty="0">
                <a:latin typeface="Tahoma"/>
                <a:cs typeface="Tahoma"/>
              </a:rPr>
              <a:t> </a:t>
            </a:r>
            <a:r>
              <a:rPr sz="1000" dirty="0">
                <a:latin typeface="Tahoma"/>
                <a:cs typeface="Tahoma"/>
              </a:rPr>
              <a:t>Agile)</a:t>
            </a:r>
          </a:p>
        </p:txBody>
      </p:sp>
      <p:sp>
        <p:nvSpPr>
          <p:cNvPr id="13325" name="object 20">
            <a:extLst>
              <a:ext uri="{FF2B5EF4-FFF2-40B4-BE49-F238E27FC236}">
                <a16:creationId xmlns:a16="http://schemas.microsoft.com/office/drawing/2014/main" id="{97B6D96A-60A9-4E0F-9C65-27138C9269DC}"/>
              </a:ext>
            </a:extLst>
          </p:cNvPr>
          <p:cNvSpPr txBox="1">
            <a:spLocks noChangeArrowheads="1"/>
          </p:cNvSpPr>
          <p:nvPr/>
        </p:nvSpPr>
        <p:spPr bwMode="auto">
          <a:xfrm>
            <a:off x="3678239" y="1825626"/>
            <a:ext cx="9937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9531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solidFill>
                  <a:srgbClr val="FFFFFF"/>
                </a:solidFill>
                <a:latin typeface="Tahoma" panose="020B0604030504040204" pitchFamily="34" charset="0"/>
                <a:cs typeface="Tahoma" panose="020B0604030504040204" pitchFamily="34" charset="0"/>
              </a:rPr>
              <a:t>1982</a:t>
            </a:r>
            <a:endParaRPr lang="ja-JP" altLang="ja-JP" sz="1100">
              <a:latin typeface="Tahoma" panose="020B0604030504040204" pitchFamily="34" charset="0"/>
              <a:cs typeface="Tahoma" panose="020B0604030504040204" pitchFamily="34" charset="0"/>
            </a:endParaRPr>
          </a:p>
        </p:txBody>
      </p:sp>
      <p:sp>
        <p:nvSpPr>
          <p:cNvPr id="13326" name="object 21">
            <a:extLst>
              <a:ext uri="{FF2B5EF4-FFF2-40B4-BE49-F238E27FC236}">
                <a16:creationId xmlns:a16="http://schemas.microsoft.com/office/drawing/2014/main" id="{3B0B99BE-41F4-4B0A-8C56-26D45AAF2E55}"/>
              </a:ext>
            </a:extLst>
          </p:cNvPr>
          <p:cNvSpPr txBox="1">
            <a:spLocks noChangeArrowheads="1"/>
          </p:cNvSpPr>
          <p:nvPr/>
        </p:nvSpPr>
        <p:spPr bwMode="auto">
          <a:xfrm>
            <a:off x="4810125" y="2035175"/>
            <a:ext cx="3365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Talon</a:t>
            </a:r>
          </a:p>
        </p:txBody>
      </p:sp>
      <p:sp>
        <p:nvSpPr>
          <p:cNvPr id="26" name="object 22">
            <a:extLst>
              <a:ext uri="{FF2B5EF4-FFF2-40B4-BE49-F238E27FC236}">
                <a16:creationId xmlns:a16="http://schemas.microsoft.com/office/drawing/2014/main" id="{6C7996D5-4C9E-420F-B976-BA48E82EBD65}"/>
              </a:ext>
            </a:extLst>
          </p:cNvPr>
          <p:cNvSpPr txBox="1"/>
          <p:nvPr/>
        </p:nvSpPr>
        <p:spPr>
          <a:xfrm>
            <a:off x="6970714" y="1825626"/>
            <a:ext cx="769937" cy="371475"/>
          </a:xfrm>
          <a:prstGeom prst="rect">
            <a:avLst/>
          </a:prstGeom>
        </p:spPr>
        <p:txBody>
          <a:bodyPr lIns="0" tIns="0" rIns="0" bIns="0">
            <a:spAutoFit/>
          </a:bodyPr>
          <a:lstStyle/>
          <a:p>
            <a:pPr marL="399415">
              <a:defRPr/>
            </a:pPr>
            <a:r>
              <a:rPr sz="1100" b="1" spc="-5" dirty="0">
                <a:latin typeface="Tahoma"/>
                <a:cs typeface="Tahoma"/>
              </a:rPr>
              <a:t>2003</a:t>
            </a:r>
            <a:endParaRPr sz="1100" dirty="0">
              <a:latin typeface="Tahoma"/>
              <a:cs typeface="Tahoma"/>
            </a:endParaRPr>
          </a:p>
          <a:p>
            <a:pPr marL="12700" algn="ctr">
              <a:spcBef>
                <a:spcPts val="325"/>
              </a:spcBef>
              <a:defRPr/>
            </a:pPr>
            <a:r>
              <a:rPr sz="1000" spc="-5" dirty="0">
                <a:latin typeface="Tahoma"/>
                <a:cs typeface="Tahoma"/>
              </a:rPr>
              <a:t>Netfires</a:t>
            </a:r>
            <a:endParaRPr sz="1000" dirty="0">
              <a:latin typeface="Tahoma"/>
              <a:cs typeface="Tahoma"/>
            </a:endParaRPr>
          </a:p>
        </p:txBody>
      </p:sp>
      <p:sp>
        <p:nvSpPr>
          <p:cNvPr id="27" name="object 23">
            <a:extLst>
              <a:ext uri="{FF2B5EF4-FFF2-40B4-BE49-F238E27FC236}">
                <a16:creationId xmlns:a16="http://schemas.microsoft.com/office/drawing/2014/main" id="{BFC58B6C-FCE3-46A6-AC94-71EC81F1D4EB}"/>
              </a:ext>
            </a:extLst>
          </p:cNvPr>
          <p:cNvSpPr txBox="1"/>
          <p:nvPr/>
        </p:nvSpPr>
        <p:spPr>
          <a:xfrm>
            <a:off x="1909764" y="1825626"/>
            <a:ext cx="382587" cy="169277"/>
          </a:xfrm>
          <a:prstGeom prst="rect">
            <a:avLst/>
          </a:prstGeom>
        </p:spPr>
        <p:txBody>
          <a:bodyPr lIns="0" tIns="0" rIns="0" bIns="0">
            <a:spAutoFit/>
          </a:bodyPr>
          <a:lstStyle/>
          <a:p>
            <a:pPr marL="12700">
              <a:defRPr/>
            </a:pPr>
            <a:r>
              <a:rPr sz="1100" b="1" spc="-5" dirty="0">
                <a:latin typeface="Tahoma"/>
                <a:cs typeface="Tahoma"/>
              </a:rPr>
              <a:t>1967</a:t>
            </a:r>
            <a:endParaRPr sz="1100">
              <a:latin typeface="Tahoma"/>
              <a:cs typeface="Tahoma"/>
            </a:endParaRPr>
          </a:p>
        </p:txBody>
      </p:sp>
      <p:sp>
        <p:nvSpPr>
          <p:cNvPr id="28" name="object 24">
            <a:extLst>
              <a:ext uri="{FF2B5EF4-FFF2-40B4-BE49-F238E27FC236}">
                <a16:creationId xmlns:a16="http://schemas.microsoft.com/office/drawing/2014/main" id="{0D41A3EE-39BB-49FA-BE3D-801B3A0C18CB}"/>
              </a:ext>
            </a:extLst>
          </p:cNvPr>
          <p:cNvSpPr txBox="1"/>
          <p:nvPr/>
        </p:nvSpPr>
        <p:spPr>
          <a:xfrm>
            <a:off x="2540000" y="1825626"/>
            <a:ext cx="979488" cy="371475"/>
          </a:xfrm>
          <a:prstGeom prst="rect">
            <a:avLst/>
          </a:prstGeom>
        </p:spPr>
        <p:txBody>
          <a:bodyPr lIns="0" tIns="0" rIns="0" bIns="0">
            <a:spAutoFit/>
          </a:bodyPr>
          <a:lstStyle/>
          <a:p>
            <a:pPr marL="608330">
              <a:defRPr/>
            </a:pPr>
            <a:r>
              <a:rPr sz="1100" b="1" spc="-5" dirty="0">
                <a:solidFill>
                  <a:srgbClr val="FFFFFF"/>
                </a:solidFill>
                <a:latin typeface="Tahoma"/>
                <a:cs typeface="Tahoma"/>
              </a:rPr>
              <a:t>1978</a:t>
            </a:r>
            <a:endParaRPr sz="1100" dirty="0">
              <a:latin typeface="Tahoma"/>
              <a:cs typeface="Tahoma"/>
            </a:endParaRPr>
          </a:p>
          <a:p>
            <a:pPr marL="12700">
              <a:spcBef>
                <a:spcPts val="325"/>
              </a:spcBef>
              <a:defRPr/>
            </a:pPr>
            <a:r>
              <a:rPr sz="1000" dirty="0">
                <a:latin typeface="Tahoma"/>
                <a:cs typeface="Tahoma"/>
              </a:rPr>
              <a:t>Tank</a:t>
            </a:r>
            <a:r>
              <a:rPr sz="1000" spc="-60" dirty="0">
                <a:latin typeface="Tahoma"/>
                <a:cs typeface="Tahoma"/>
              </a:rPr>
              <a:t> </a:t>
            </a:r>
            <a:r>
              <a:rPr sz="1000" spc="-5" dirty="0">
                <a:latin typeface="Tahoma"/>
                <a:cs typeface="Tahoma"/>
              </a:rPr>
              <a:t>Breaker</a:t>
            </a:r>
            <a:endParaRPr sz="1000" dirty="0">
              <a:latin typeface="Tahoma"/>
              <a:cs typeface="Tahoma"/>
            </a:endParaRPr>
          </a:p>
        </p:txBody>
      </p:sp>
      <p:sp>
        <p:nvSpPr>
          <p:cNvPr id="29" name="object 25">
            <a:extLst>
              <a:ext uri="{FF2B5EF4-FFF2-40B4-BE49-F238E27FC236}">
                <a16:creationId xmlns:a16="http://schemas.microsoft.com/office/drawing/2014/main" id="{6CBC26FA-F920-4F46-8134-DDC404F67973}"/>
              </a:ext>
            </a:extLst>
          </p:cNvPr>
          <p:cNvSpPr txBox="1"/>
          <p:nvPr/>
        </p:nvSpPr>
        <p:spPr>
          <a:xfrm>
            <a:off x="1611313" y="981075"/>
            <a:ext cx="1274762" cy="190500"/>
          </a:xfrm>
          <a:prstGeom prst="rect">
            <a:avLst/>
          </a:prstGeom>
        </p:spPr>
        <p:txBody>
          <a:bodyPr lIns="0" tIns="0" rIns="0" bIns="0">
            <a:spAutoFit/>
          </a:bodyPr>
          <a:lstStyle/>
          <a:p>
            <a:pPr marL="12700">
              <a:defRPr/>
            </a:pPr>
            <a:r>
              <a:rPr sz="1200" b="1" spc="-5" dirty="0">
                <a:latin typeface="Tahoma"/>
                <a:cs typeface="Tahoma"/>
              </a:rPr>
              <a:t>Ground</a:t>
            </a:r>
            <a:r>
              <a:rPr sz="1200" b="1" spc="-85" dirty="0">
                <a:latin typeface="Tahoma"/>
                <a:cs typeface="Tahoma"/>
              </a:rPr>
              <a:t> </a:t>
            </a:r>
            <a:r>
              <a:rPr sz="1200" b="1" dirty="0">
                <a:latin typeface="Tahoma"/>
                <a:cs typeface="Tahoma"/>
              </a:rPr>
              <a:t>Systems</a:t>
            </a:r>
            <a:endParaRPr sz="1200">
              <a:latin typeface="Tahoma"/>
              <a:cs typeface="Tahoma"/>
            </a:endParaRPr>
          </a:p>
        </p:txBody>
      </p:sp>
      <p:sp>
        <p:nvSpPr>
          <p:cNvPr id="13331" name="object 26">
            <a:extLst>
              <a:ext uri="{FF2B5EF4-FFF2-40B4-BE49-F238E27FC236}">
                <a16:creationId xmlns:a16="http://schemas.microsoft.com/office/drawing/2014/main" id="{10791023-4616-4EF9-8122-2A89FAE06E83}"/>
              </a:ext>
            </a:extLst>
          </p:cNvPr>
          <p:cNvSpPr>
            <a:spLocks noChangeArrowheads="1"/>
          </p:cNvSpPr>
          <p:nvPr/>
        </p:nvSpPr>
        <p:spPr bwMode="auto">
          <a:xfrm>
            <a:off x="3332163" y="2797176"/>
            <a:ext cx="1428750" cy="925513"/>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31" name="object 27">
            <a:extLst>
              <a:ext uri="{FF2B5EF4-FFF2-40B4-BE49-F238E27FC236}">
                <a16:creationId xmlns:a16="http://schemas.microsoft.com/office/drawing/2014/main" id="{BE41D85B-6FE3-4FD1-BC6F-4E68FB5EB80E}"/>
              </a:ext>
            </a:extLst>
          </p:cNvPr>
          <p:cNvSpPr txBox="1"/>
          <p:nvPr/>
        </p:nvSpPr>
        <p:spPr>
          <a:xfrm>
            <a:off x="3409951" y="3536951"/>
            <a:ext cx="1065213" cy="365125"/>
          </a:xfrm>
          <a:prstGeom prst="rect">
            <a:avLst/>
          </a:prstGeom>
        </p:spPr>
        <p:txBody>
          <a:bodyPr lIns="0" tIns="0" rIns="0" bIns="0">
            <a:spAutoFit/>
          </a:bodyPr>
          <a:lstStyle/>
          <a:p>
            <a:pPr marL="694055">
              <a:defRPr/>
            </a:pPr>
            <a:r>
              <a:rPr sz="1100" b="1" spc="-5" dirty="0">
                <a:solidFill>
                  <a:srgbClr val="FFFFFF"/>
                </a:solidFill>
                <a:latin typeface="Tahoma"/>
                <a:cs typeface="Tahoma"/>
              </a:rPr>
              <a:t>1984</a:t>
            </a:r>
            <a:endParaRPr sz="1100">
              <a:latin typeface="Tahoma"/>
              <a:cs typeface="Tahoma"/>
            </a:endParaRPr>
          </a:p>
          <a:p>
            <a:pPr marL="12700">
              <a:spcBef>
                <a:spcPts val="275"/>
              </a:spcBef>
              <a:defRPr/>
            </a:pPr>
            <a:r>
              <a:rPr sz="1000" dirty="0">
                <a:latin typeface="Tahoma"/>
                <a:cs typeface="Tahoma"/>
              </a:rPr>
              <a:t>Sea</a:t>
            </a:r>
            <a:r>
              <a:rPr sz="1000" spc="-95" dirty="0">
                <a:latin typeface="Tahoma"/>
                <a:cs typeface="Tahoma"/>
              </a:rPr>
              <a:t> </a:t>
            </a:r>
            <a:r>
              <a:rPr sz="1000" dirty="0">
                <a:latin typeface="Tahoma"/>
                <a:cs typeface="Tahoma"/>
              </a:rPr>
              <a:t>Shadow</a:t>
            </a:r>
            <a:endParaRPr sz="1000">
              <a:latin typeface="Tahoma"/>
              <a:cs typeface="Tahoma"/>
            </a:endParaRPr>
          </a:p>
        </p:txBody>
      </p:sp>
      <p:sp>
        <p:nvSpPr>
          <p:cNvPr id="13333" name="object 28">
            <a:extLst>
              <a:ext uri="{FF2B5EF4-FFF2-40B4-BE49-F238E27FC236}">
                <a16:creationId xmlns:a16="http://schemas.microsoft.com/office/drawing/2014/main" id="{A2DD0152-2972-405C-9D0A-FBD7BD00D95A}"/>
              </a:ext>
            </a:extLst>
          </p:cNvPr>
          <p:cNvSpPr>
            <a:spLocks noChangeArrowheads="1"/>
          </p:cNvSpPr>
          <p:nvPr/>
        </p:nvSpPr>
        <p:spPr bwMode="auto">
          <a:xfrm>
            <a:off x="1804989" y="2941638"/>
            <a:ext cx="1292225" cy="78105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33" name="object 29">
            <a:extLst>
              <a:ext uri="{FF2B5EF4-FFF2-40B4-BE49-F238E27FC236}">
                <a16:creationId xmlns:a16="http://schemas.microsoft.com/office/drawing/2014/main" id="{151E2788-29B4-4CDC-BA28-70510ACC358C}"/>
              </a:ext>
            </a:extLst>
          </p:cNvPr>
          <p:cNvSpPr txBox="1"/>
          <p:nvPr/>
        </p:nvSpPr>
        <p:spPr>
          <a:xfrm>
            <a:off x="2674939" y="3536951"/>
            <a:ext cx="382587" cy="169277"/>
          </a:xfrm>
          <a:prstGeom prst="rect">
            <a:avLst/>
          </a:prstGeom>
        </p:spPr>
        <p:txBody>
          <a:bodyPr lIns="0" tIns="0" rIns="0" bIns="0">
            <a:spAutoFit/>
          </a:bodyPr>
          <a:lstStyle/>
          <a:p>
            <a:pPr marL="12700">
              <a:defRPr/>
            </a:pPr>
            <a:r>
              <a:rPr sz="1100" b="1" spc="-5" dirty="0">
                <a:latin typeface="Tahoma"/>
                <a:cs typeface="Tahoma"/>
              </a:rPr>
              <a:t>1969</a:t>
            </a:r>
            <a:endParaRPr sz="1100">
              <a:latin typeface="Tahoma"/>
              <a:cs typeface="Tahoma"/>
            </a:endParaRPr>
          </a:p>
        </p:txBody>
      </p:sp>
      <p:sp>
        <p:nvSpPr>
          <p:cNvPr id="13335" name="object 30">
            <a:extLst>
              <a:ext uri="{FF2B5EF4-FFF2-40B4-BE49-F238E27FC236}">
                <a16:creationId xmlns:a16="http://schemas.microsoft.com/office/drawing/2014/main" id="{AD11CF4C-7235-48FC-8A05-8BD19F6F5655}"/>
              </a:ext>
            </a:extLst>
          </p:cNvPr>
          <p:cNvSpPr>
            <a:spLocks noChangeArrowheads="1"/>
          </p:cNvSpPr>
          <p:nvPr/>
        </p:nvSpPr>
        <p:spPr bwMode="auto">
          <a:xfrm>
            <a:off x="4962525" y="2794000"/>
            <a:ext cx="882650" cy="723900"/>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36" name="object 31">
            <a:extLst>
              <a:ext uri="{FF2B5EF4-FFF2-40B4-BE49-F238E27FC236}">
                <a16:creationId xmlns:a16="http://schemas.microsoft.com/office/drawing/2014/main" id="{2FABE139-5396-4562-B3B2-952008DE3088}"/>
              </a:ext>
            </a:extLst>
          </p:cNvPr>
          <p:cNvSpPr>
            <a:spLocks noChangeArrowheads="1"/>
          </p:cNvSpPr>
          <p:nvPr/>
        </p:nvSpPr>
        <p:spPr bwMode="auto">
          <a:xfrm>
            <a:off x="6065838" y="2797176"/>
            <a:ext cx="603250" cy="925513"/>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37" name="object 32">
            <a:extLst>
              <a:ext uri="{FF2B5EF4-FFF2-40B4-BE49-F238E27FC236}">
                <a16:creationId xmlns:a16="http://schemas.microsoft.com/office/drawing/2014/main" id="{B1661A70-5F85-4848-9D88-671F3B56E5BA}"/>
              </a:ext>
            </a:extLst>
          </p:cNvPr>
          <p:cNvSpPr txBox="1">
            <a:spLocks noChangeArrowheads="1"/>
          </p:cNvSpPr>
          <p:nvPr/>
        </p:nvSpPr>
        <p:spPr bwMode="auto">
          <a:xfrm>
            <a:off x="5046663" y="3536951"/>
            <a:ext cx="8048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127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latin typeface="Tahoma" panose="020B0604030504040204" pitchFamily="34" charset="0"/>
                <a:cs typeface="Tahoma" panose="020B0604030504040204" pitchFamily="34" charset="0"/>
              </a:rPr>
              <a:t>1988</a:t>
            </a:r>
            <a:endParaRPr lang="ja-JP" altLang="ja-JP" sz="1000">
              <a:latin typeface="Tahoma" panose="020B0604030504040204" pitchFamily="34" charset="0"/>
              <a:cs typeface="Tahoma" panose="020B0604030504040204" pitchFamily="34" charset="0"/>
            </a:endParaRPr>
          </a:p>
        </p:txBody>
      </p:sp>
      <p:sp>
        <p:nvSpPr>
          <p:cNvPr id="13338" name="object 33">
            <a:extLst>
              <a:ext uri="{FF2B5EF4-FFF2-40B4-BE49-F238E27FC236}">
                <a16:creationId xmlns:a16="http://schemas.microsoft.com/office/drawing/2014/main" id="{99E7C79F-1384-4E4D-8F46-7E7A15B24BC4}"/>
              </a:ext>
            </a:extLst>
          </p:cNvPr>
          <p:cNvSpPr txBox="1">
            <a:spLocks noChangeArrowheads="1"/>
          </p:cNvSpPr>
          <p:nvPr/>
        </p:nvSpPr>
        <p:spPr bwMode="auto">
          <a:xfrm>
            <a:off x="5916613" y="3536951"/>
            <a:ext cx="81121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43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ja-JP" sz="1100" b="1">
                <a:solidFill>
                  <a:srgbClr val="FFFFFF"/>
                </a:solidFill>
                <a:latin typeface="Tahoma" panose="020B0604030504040204" pitchFamily="34" charset="0"/>
                <a:cs typeface="Tahoma" panose="020B0604030504040204" pitchFamily="34" charset="0"/>
              </a:rPr>
              <a:t>1992</a:t>
            </a:r>
            <a:endParaRPr lang="ja-JP" altLang="ja-JP" sz="1100">
              <a:latin typeface="Tahoma" panose="020B0604030504040204" pitchFamily="34" charset="0"/>
              <a:cs typeface="Tahoma" panose="020B0604030504040204" pitchFamily="34" charset="0"/>
            </a:endParaRPr>
          </a:p>
          <a:p>
            <a:pPr algn="ctr">
              <a:spcBef>
                <a:spcPts val="275"/>
              </a:spcBef>
              <a:buNone/>
            </a:pPr>
            <a:r>
              <a:rPr lang="ja-JP" altLang="ja-JP" sz="1000">
                <a:latin typeface="Tahoma" panose="020B0604030504040204" pitchFamily="34" charset="0"/>
                <a:cs typeface="Tahoma" panose="020B0604030504040204" pitchFamily="34" charset="0"/>
              </a:rPr>
              <a:t>Submarine  Technology  (SUBTECH)</a:t>
            </a:r>
          </a:p>
        </p:txBody>
      </p:sp>
      <p:sp>
        <p:nvSpPr>
          <p:cNvPr id="13339" name="object 34">
            <a:extLst>
              <a:ext uri="{FF2B5EF4-FFF2-40B4-BE49-F238E27FC236}">
                <a16:creationId xmlns:a16="http://schemas.microsoft.com/office/drawing/2014/main" id="{358D5339-8530-4E5F-9341-16A19C6A86C8}"/>
              </a:ext>
            </a:extLst>
          </p:cNvPr>
          <p:cNvSpPr txBox="1">
            <a:spLocks noChangeArrowheads="1"/>
          </p:cNvSpPr>
          <p:nvPr/>
        </p:nvSpPr>
        <p:spPr bwMode="auto">
          <a:xfrm>
            <a:off x="1611313" y="3740150"/>
            <a:ext cx="1135062"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indent="793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MK 50 Torpedo  Propulsion System</a:t>
            </a:r>
          </a:p>
          <a:p>
            <a:pPr>
              <a:spcBef>
                <a:spcPts val="400"/>
              </a:spcBef>
              <a:buNone/>
            </a:pPr>
            <a:r>
              <a:rPr lang="ja-JP" altLang="ja-JP" sz="1200" b="1">
                <a:latin typeface="Tahoma" panose="020B0604030504040204" pitchFamily="34" charset="0"/>
                <a:cs typeface="Tahoma" panose="020B0604030504040204" pitchFamily="34" charset="0"/>
              </a:rPr>
              <a:t>Air Systems</a:t>
            </a:r>
            <a:endParaRPr lang="ja-JP" altLang="ja-JP" sz="1200">
              <a:latin typeface="Tahoma" panose="020B0604030504040204" pitchFamily="34" charset="0"/>
              <a:cs typeface="Tahoma" panose="020B0604030504040204" pitchFamily="34" charset="0"/>
            </a:endParaRPr>
          </a:p>
        </p:txBody>
      </p:sp>
      <p:sp>
        <p:nvSpPr>
          <p:cNvPr id="13340" name="object 35">
            <a:extLst>
              <a:ext uri="{FF2B5EF4-FFF2-40B4-BE49-F238E27FC236}">
                <a16:creationId xmlns:a16="http://schemas.microsoft.com/office/drawing/2014/main" id="{F0621A17-EB9A-4784-A3D3-49D4EF335322}"/>
              </a:ext>
            </a:extLst>
          </p:cNvPr>
          <p:cNvSpPr>
            <a:spLocks noChangeArrowheads="1"/>
          </p:cNvSpPr>
          <p:nvPr/>
        </p:nvSpPr>
        <p:spPr bwMode="auto">
          <a:xfrm>
            <a:off x="8370889" y="4265613"/>
            <a:ext cx="1106487" cy="762000"/>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41" name="object 36">
            <a:extLst>
              <a:ext uri="{FF2B5EF4-FFF2-40B4-BE49-F238E27FC236}">
                <a16:creationId xmlns:a16="http://schemas.microsoft.com/office/drawing/2014/main" id="{B0C5F3CD-4009-4E80-A284-E954E048BD76}"/>
              </a:ext>
            </a:extLst>
          </p:cNvPr>
          <p:cNvSpPr>
            <a:spLocks noChangeArrowheads="1"/>
          </p:cNvSpPr>
          <p:nvPr/>
        </p:nvSpPr>
        <p:spPr bwMode="auto">
          <a:xfrm>
            <a:off x="1592263" y="4289426"/>
            <a:ext cx="1111250" cy="735013"/>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42" name="object 37">
            <a:extLst>
              <a:ext uri="{FF2B5EF4-FFF2-40B4-BE49-F238E27FC236}">
                <a16:creationId xmlns:a16="http://schemas.microsoft.com/office/drawing/2014/main" id="{B5188026-6942-4993-8F0C-EDFC84A09A5F}"/>
              </a:ext>
            </a:extLst>
          </p:cNvPr>
          <p:cNvSpPr>
            <a:spLocks noChangeArrowheads="1"/>
          </p:cNvSpPr>
          <p:nvPr/>
        </p:nvSpPr>
        <p:spPr bwMode="auto">
          <a:xfrm>
            <a:off x="5014913" y="4289426"/>
            <a:ext cx="1116012" cy="741363"/>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43" name="object 38">
            <a:extLst>
              <a:ext uri="{FF2B5EF4-FFF2-40B4-BE49-F238E27FC236}">
                <a16:creationId xmlns:a16="http://schemas.microsoft.com/office/drawing/2014/main" id="{555CD001-701C-4AF8-98A3-4390930988F7}"/>
              </a:ext>
            </a:extLst>
          </p:cNvPr>
          <p:cNvSpPr>
            <a:spLocks noChangeArrowheads="1"/>
          </p:cNvSpPr>
          <p:nvPr/>
        </p:nvSpPr>
        <p:spPr bwMode="auto">
          <a:xfrm>
            <a:off x="3671889" y="4287838"/>
            <a:ext cx="1260475" cy="736600"/>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44" name="object 39">
            <a:extLst>
              <a:ext uri="{FF2B5EF4-FFF2-40B4-BE49-F238E27FC236}">
                <a16:creationId xmlns:a16="http://schemas.microsoft.com/office/drawing/2014/main" id="{20F283F7-D84F-433C-9B82-B8F7B976E0AD}"/>
              </a:ext>
            </a:extLst>
          </p:cNvPr>
          <p:cNvSpPr>
            <a:spLocks noChangeArrowheads="1"/>
          </p:cNvSpPr>
          <p:nvPr/>
        </p:nvSpPr>
        <p:spPr bwMode="auto">
          <a:xfrm>
            <a:off x="7381876" y="4284664"/>
            <a:ext cx="912813" cy="739775"/>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45" name="object 40">
            <a:extLst>
              <a:ext uri="{FF2B5EF4-FFF2-40B4-BE49-F238E27FC236}">
                <a16:creationId xmlns:a16="http://schemas.microsoft.com/office/drawing/2014/main" id="{C0864125-D6B7-469A-8DC1-8CFFA537F9ED}"/>
              </a:ext>
            </a:extLst>
          </p:cNvPr>
          <p:cNvSpPr>
            <a:spLocks noChangeArrowheads="1"/>
          </p:cNvSpPr>
          <p:nvPr/>
        </p:nvSpPr>
        <p:spPr bwMode="auto">
          <a:xfrm>
            <a:off x="9556751" y="4284664"/>
            <a:ext cx="849313" cy="739775"/>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45" name="object 41">
            <a:extLst>
              <a:ext uri="{FF2B5EF4-FFF2-40B4-BE49-F238E27FC236}">
                <a16:creationId xmlns:a16="http://schemas.microsoft.com/office/drawing/2014/main" id="{F880D044-B405-4BA6-BDBE-8D6D6F24BEEA}"/>
              </a:ext>
            </a:extLst>
          </p:cNvPr>
          <p:cNvSpPr txBox="1"/>
          <p:nvPr/>
        </p:nvSpPr>
        <p:spPr>
          <a:xfrm>
            <a:off x="5045076" y="4837113"/>
            <a:ext cx="1071563" cy="393700"/>
          </a:xfrm>
          <a:prstGeom prst="rect">
            <a:avLst/>
          </a:prstGeom>
        </p:spPr>
        <p:txBody>
          <a:bodyPr lIns="0" tIns="0" rIns="0" bIns="0">
            <a:spAutoFit/>
          </a:bodyPr>
          <a:lstStyle/>
          <a:p>
            <a:pPr marL="671830">
              <a:defRPr/>
            </a:pPr>
            <a:r>
              <a:rPr sz="1200" b="1" spc="-5" dirty="0">
                <a:solidFill>
                  <a:srgbClr val="FFFFFF"/>
                </a:solidFill>
                <a:latin typeface="Tahoma"/>
                <a:cs typeface="Tahoma"/>
              </a:rPr>
              <a:t>1998</a:t>
            </a:r>
            <a:endParaRPr sz="1200">
              <a:latin typeface="Tahoma"/>
              <a:cs typeface="Tahoma"/>
            </a:endParaRPr>
          </a:p>
          <a:p>
            <a:pPr marL="12700">
              <a:spcBef>
                <a:spcPts val="385"/>
              </a:spcBef>
              <a:defRPr/>
            </a:pPr>
            <a:r>
              <a:rPr sz="1000" spc="-5" dirty="0">
                <a:latin typeface="Tahoma"/>
                <a:cs typeface="Tahoma"/>
              </a:rPr>
              <a:t>Global</a:t>
            </a:r>
            <a:r>
              <a:rPr sz="1000" spc="-100" dirty="0">
                <a:latin typeface="Tahoma"/>
                <a:cs typeface="Tahoma"/>
              </a:rPr>
              <a:t> </a:t>
            </a:r>
            <a:r>
              <a:rPr sz="1000" spc="-5" dirty="0">
                <a:latin typeface="Tahoma"/>
                <a:cs typeface="Tahoma"/>
              </a:rPr>
              <a:t>Hawk</a:t>
            </a:r>
            <a:endParaRPr sz="1000">
              <a:latin typeface="Tahoma"/>
              <a:cs typeface="Tahoma"/>
            </a:endParaRPr>
          </a:p>
        </p:txBody>
      </p:sp>
      <p:sp>
        <p:nvSpPr>
          <p:cNvPr id="13347" name="object 42">
            <a:extLst>
              <a:ext uri="{FF2B5EF4-FFF2-40B4-BE49-F238E27FC236}">
                <a16:creationId xmlns:a16="http://schemas.microsoft.com/office/drawing/2014/main" id="{CA2D6FAD-3F52-49A4-B857-F7C4C5DC7263}"/>
              </a:ext>
            </a:extLst>
          </p:cNvPr>
          <p:cNvSpPr txBox="1">
            <a:spLocks noChangeArrowheads="1"/>
          </p:cNvSpPr>
          <p:nvPr/>
        </p:nvSpPr>
        <p:spPr bwMode="auto">
          <a:xfrm>
            <a:off x="3741738" y="5068888"/>
            <a:ext cx="2857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X-31</a:t>
            </a:r>
          </a:p>
        </p:txBody>
      </p:sp>
      <p:sp>
        <p:nvSpPr>
          <p:cNvPr id="47" name="object 43">
            <a:extLst>
              <a:ext uri="{FF2B5EF4-FFF2-40B4-BE49-F238E27FC236}">
                <a16:creationId xmlns:a16="http://schemas.microsoft.com/office/drawing/2014/main" id="{FA4E0B30-7136-4DD5-A2E5-A8D78B385BEF}"/>
              </a:ext>
            </a:extLst>
          </p:cNvPr>
          <p:cNvSpPr txBox="1"/>
          <p:nvPr/>
        </p:nvSpPr>
        <p:spPr>
          <a:xfrm>
            <a:off x="4487863" y="4837113"/>
            <a:ext cx="412750" cy="184666"/>
          </a:xfrm>
          <a:prstGeom prst="rect">
            <a:avLst/>
          </a:prstGeom>
        </p:spPr>
        <p:txBody>
          <a:bodyPr lIns="0" tIns="0" rIns="0" bIns="0">
            <a:spAutoFit/>
          </a:bodyPr>
          <a:lstStyle/>
          <a:p>
            <a:pPr marL="12700">
              <a:defRPr/>
            </a:pPr>
            <a:r>
              <a:rPr sz="1200" b="1" spc="-5" dirty="0">
                <a:solidFill>
                  <a:srgbClr val="FFFFFF"/>
                </a:solidFill>
                <a:latin typeface="Tahoma"/>
                <a:cs typeface="Tahoma"/>
              </a:rPr>
              <a:t>1990</a:t>
            </a:r>
            <a:endParaRPr sz="1200">
              <a:latin typeface="Tahoma"/>
              <a:cs typeface="Tahoma"/>
            </a:endParaRPr>
          </a:p>
        </p:txBody>
      </p:sp>
      <p:sp>
        <p:nvSpPr>
          <p:cNvPr id="48" name="object 44">
            <a:extLst>
              <a:ext uri="{FF2B5EF4-FFF2-40B4-BE49-F238E27FC236}">
                <a16:creationId xmlns:a16="http://schemas.microsoft.com/office/drawing/2014/main" id="{FEAB5FAF-A2EB-46B6-BF37-1B47F2BEE3B2}"/>
              </a:ext>
            </a:extLst>
          </p:cNvPr>
          <p:cNvSpPr txBox="1"/>
          <p:nvPr/>
        </p:nvSpPr>
        <p:spPr>
          <a:xfrm>
            <a:off x="2274888" y="4837113"/>
            <a:ext cx="412750" cy="184666"/>
          </a:xfrm>
          <a:prstGeom prst="rect">
            <a:avLst/>
          </a:prstGeom>
        </p:spPr>
        <p:txBody>
          <a:bodyPr lIns="0" tIns="0" rIns="0" bIns="0">
            <a:spAutoFit/>
          </a:bodyPr>
          <a:lstStyle/>
          <a:p>
            <a:pPr marL="12700">
              <a:defRPr/>
            </a:pPr>
            <a:r>
              <a:rPr sz="1200" b="1" spc="-5" dirty="0">
                <a:latin typeface="Tahoma"/>
                <a:cs typeface="Tahoma"/>
              </a:rPr>
              <a:t>1977</a:t>
            </a:r>
            <a:endParaRPr sz="1200">
              <a:latin typeface="Tahoma"/>
              <a:cs typeface="Tahoma"/>
            </a:endParaRPr>
          </a:p>
        </p:txBody>
      </p:sp>
      <p:sp>
        <p:nvSpPr>
          <p:cNvPr id="49" name="object 45">
            <a:extLst>
              <a:ext uri="{FF2B5EF4-FFF2-40B4-BE49-F238E27FC236}">
                <a16:creationId xmlns:a16="http://schemas.microsoft.com/office/drawing/2014/main" id="{6B7C4103-D1DC-4244-9CB8-77A8C4EF189F}"/>
              </a:ext>
            </a:extLst>
          </p:cNvPr>
          <p:cNvSpPr txBox="1"/>
          <p:nvPr/>
        </p:nvSpPr>
        <p:spPr>
          <a:xfrm>
            <a:off x="6291263" y="4837113"/>
            <a:ext cx="971550" cy="393700"/>
          </a:xfrm>
          <a:prstGeom prst="rect">
            <a:avLst/>
          </a:prstGeom>
        </p:spPr>
        <p:txBody>
          <a:bodyPr lIns="0" tIns="0" rIns="0" bIns="0">
            <a:spAutoFit/>
          </a:bodyPr>
          <a:lstStyle/>
          <a:p>
            <a:pPr marL="570865">
              <a:defRPr/>
            </a:pPr>
            <a:r>
              <a:rPr sz="1200" b="1" spc="-5" dirty="0">
                <a:solidFill>
                  <a:srgbClr val="FFFFFF"/>
                </a:solidFill>
                <a:latin typeface="Tahoma"/>
                <a:cs typeface="Tahoma"/>
              </a:rPr>
              <a:t>2002</a:t>
            </a:r>
            <a:endParaRPr sz="1200">
              <a:latin typeface="Tahoma"/>
              <a:cs typeface="Tahoma"/>
            </a:endParaRPr>
          </a:p>
          <a:p>
            <a:pPr marL="12700">
              <a:spcBef>
                <a:spcPts val="385"/>
              </a:spcBef>
              <a:defRPr/>
            </a:pPr>
            <a:r>
              <a:rPr sz="1000" dirty="0">
                <a:latin typeface="Tahoma"/>
                <a:cs typeface="Tahoma"/>
              </a:rPr>
              <a:t>X-45/46/47</a:t>
            </a:r>
            <a:endParaRPr sz="1000">
              <a:latin typeface="Tahoma"/>
              <a:cs typeface="Tahoma"/>
            </a:endParaRPr>
          </a:p>
        </p:txBody>
      </p:sp>
      <p:sp>
        <p:nvSpPr>
          <p:cNvPr id="50" name="object 46">
            <a:extLst>
              <a:ext uri="{FF2B5EF4-FFF2-40B4-BE49-F238E27FC236}">
                <a16:creationId xmlns:a16="http://schemas.microsoft.com/office/drawing/2014/main" id="{FC068306-74DA-452B-9A58-3C0567993B90}"/>
              </a:ext>
            </a:extLst>
          </p:cNvPr>
          <p:cNvSpPr txBox="1"/>
          <p:nvPr/>
        </p:nvSpPr>
        <p:spPr>
          <a:xfrm>
            <a:off x="1592263" y="5068888"/>
            <a:ext cx="588962" cy="153888"/>
          </a:xfrm>
          <a:prstGeom prst="rect">
            <a:avLst/>
          </a:prstGeom>
        </p:spPr>
        <p:txBody>
          <a:bodyPr lIns="0" tIns="0" rIns="0" bIns="0">
            <a:spAutoFit/>
          </a:bodyPr>
          <a:lstStyle/>
          <a:p>
            <a:pPr marL="12700">
              <a:defRPr/>
            </a:pPr>
            <a:r>
              <a:rPr sz="1000" spc="-5" dirty="0">
                <a:latin typeface="Tahoma"/>
                <a:cs typeface="Tahoma"/>
              </a:rPr>
              <a:t>Have</a:t>
            </a:r>
            <a:r>
              <a:rPr sz="1000" spc="-95" dirty="0">
                <a:latin typeface="Tahoma"/>
                <a:cs typeface="Tahoma"/>
              </a:rPr>
              <a:t> </a:t>
            </a:r>
            <a:r>
              <a:rPr sz="1000" spc="-5" dirty="0">
                <a:latin typeface="Tahoma"/>
                <a:cs typeface="Tahoma"/>
              </a:rPr>
              <a:t>Blue</a:t>
            </a:r>
            <a:endParaRPr sz="1000">
              <a:latin typeface="Tahoma"/>
              <a:cs typeface="Tahoma"/>
            </a:endParaRPr>
          </a:p>
        </p:txBody>
      </p:sp>
      <p:sp>
        <p:nvSpPr>
          <p:cNvPr id="13352" name="object 47">
            <a:extLst>
              <a:ext uri="{FF2B5EF4-FFF2-40B4-BE49-F238E27FC236}">
                <a16:creationId xmlns:a16="http://schemas.microsoft.com/office/drawing/2014/main" id="{65D1BC5F-68C4-4E69-93C1-51FC29FD96D1}"/>
              </a:ext>
            </a:extLst>
          </p:cNvPr>
          <p:cNvSpPr txBox="1">
            <a:spLocks noChangeArrowheads="1"/>
          </p:cNvSpPr>
          <p:nvPr/>
        </p:nvSpPr>
        <p:spPr bwMode="auto">
          <a:xfrm>
            <a:off x="7439025" y="5068888"/>
            <a:ext cx="35560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A-160</a:t>
            </a:r>
          </a:p>
        </p:txBody>
      </p:sp>
      <p:sp>
        <p:nvSpPr>
          <p:cNvPr id="52" name="object 48">
            <a:extLst>
              <a:ext uri="{FF2B5EF4-FFF2-40B4-BE49-F238E27FC236}">
                <a16:creationId xmlns:a16="http://schemas.microsoft.com/office/drawing/2014/main" id="{8D06B81B-BCC6-4B50-B444-7D371D9BBA99}"/>
              </a:ext>
            </a:extLst>
          </p:cNvPr>
          <p:cNvSpPr txBox="1"/>
          <p:nvPr/>
        </p:nvSpPr>
        <p:spPr>
          <a:xfrm>
            <a:off x="9653589" y="4837113"/>
            <a:ext cx="777875" cy="393700"/>
          </a:xfrm>
          <a:prstGeom prst="rect">
            <a:avLst/>
          </a:prstGeom>
        </p:spPr>
        <p:txBody>
          <a:bodyPr lIns="0" tIns="0" rIns="0" bIns="0">
            <a:spAutoFit/>
          </a:bodyPr>
          <a:lstStyle/>
          <a:p>
            <a:pPr marL="342265">
              <a:defRPr/>
            </a:pPr>
            <a:r>
              <a:rPr sz="1200" b="1" spc="-5" dirty="0">
                <a:solidFill>
                  <a:srgbClr val="FFFFFF"/>
                </a:solidFill>
                <a:latin typeface="Tahoma"/>
                <a:cs typeface="Tahoma"/>
              </a:rPr>
              <a:t>2011</a:t>
            </a:r>
            <a:endParaRPr sz="1200" dirty="0">
              <a:latin typeface="Tahoma"/>
              <a:cs typeface="Tahoma"/>
            </a:endParaRPr>
          </a:p>
          <a:p>
            <a:pPr marL="12700">
              <a:spcBef>
                <a:spcPts val="385"/>
              </a:spcBef>
              <a:defRPr/>
            </a:pPr>
            <a:r>
              <a:rPr sz="1000" spc="-5" dirty="0">
                <a:latin typeface="Tahoma"/>
                <a:cs typeface="Tahoma"/>
              </a:rPr>
              <a:t>Falcon</a:t>
            </a:r>
            <a:r>
              <a:rPr sz="1000" spc="-90" dirty="0">
                <a:latin typeface="Tahoma"/>
                <a:cs typeface="Tahoma"/>
              </a:rPr>
              <a:t> </a:t>
            </a:r>
            <a:r>
              <a:rPr sz="1000" spc="-5" dirty="0">
                <a:latin typeface="Tahoma"/>
                <a:cs typeface="Tahoma"/>
              </a:rPr>
              <a:t>HTV-2</a:t>
            </a:r>
            <a:endParaRPr sz="1000" dirty="0">
              <a:latin typeface="Tahoma"/>
              <a:cs typeface="Tahoma"/>
            </a:endParaRPr>
          </a:p>
        </p:txBody>
      </p:sp>
      <p:sp>
        <p:nvSpPr>
          <p:cNvPr id="53" name="object 49">
            <a:extLst>
              <a:ext uri="{FF2B5EF4-FFF2-40B4-BE49-F238E27FC236}">
                <a16:creationId xmlns:a16="http://schemas.microsoft.com/office/drawing/2014/main" id="{CAFE4167-2908-4669-8375-915607BF8DFC}"/>
              </a:ext>
            </a:extLst>
          </p:cNvPr>
          <p:cNvSpPr txBox="1"/>
          <p:nvPr/>
        </p:nvSpPr>
        <p:spPr>
          <a:xfrm>
            <a:off x="7845425" y="4837113"/>
            <a:ext cx="412750" cy="184666"/>
          </a:xfrm>
          <a:prstGeom prst="rect">
            <a:avLst/>
          </a:prstGeom>
        </p:spPr>
        <p:txBody>
          <a:bodyPr lIns="0" tIns="0" rIns="0" bIns="0">
            <a:spAutoFit/>
          </a:bodyPr>
          <a:lstStyle/>
          <a:p>
            <a:pPr marL="12700">
              <a:defRPr/>
            </a:pPr>
            <a:r>
              <a:rPr sz="1200" b="1" spc="-5" dirty="0">
                <a:solidFill>
                  <a:srgbClr val="FFFFFF"/>
                </a:solidFill>
                <a:latin typeface="Tahoma"/>
                <a:cs typeface="Tahoma"/>
              </a:rPr>
              <a:t>2005</a:t>
            </a:r>
            <a:endParaRPr sz="1200">
              <a:latin typeface="Tahoma"/>
              <a:cs typeface="Tahoma"/>
            </a:endParaRPr>
          </a:p>
        </p:txBody>
      </p:sp>
      <p:sp>
        <p:nvSpPr>
          <p:cNvPr id="13355" name="object 50">
            <a:extLst>
              <a:ext uri="{FF2B5EF4-FFF2-40B4-BE49-F238E27FC236}">
                <a16:creationId xmlns:a16="http://schemas.microsoft.com/office/drawing/2014/main" id="{170031BA-81A3-436E-B29A-93ACFB7076E1}"/>
              </a:ext>
            </a:extLst>
          </p:cNvPr>
          <p:cNvSpPr txBox="1">
            <a:spLocks noChangeArrowheads="1"/>
          </p:cNvSpPr>
          <p:nvPr/>
        </p:nvSpPr>
        <p:spPr bwMode="auto">
          <a:xfrm>
            <a:off x="8418514" y="4837113"/>
            <a:ext cx="10493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492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200" b="1">
                <a:solidFill>
                  <a:srgbClr val="FFFFFF"/>
                </a:solidFill>
                <a:latin typeface="Tahoma" panose="020B0604030504040204" pitchFamily="34" charset="0"/>
                <a:cs typeface="Tahoma" panose="020B0604030504040204" pitchFamily="34" charset="0"/>
              </a:rPr>
              <a:t>2011</a:t>
            </a:r>
            <a:endParaRPr lang="ja-JP" altLang="ja-JP" sz="1200">
              <a:latin typeface="Tahoma" panose="020B0604030504040204" pitchFamily="34" charset="0"/>
              <a:cs typeface="Tahoma" panose="020B0604030504040204" pitchFamily="34" charset="0"/>
            </a:endParaRPr>
          </a:p>
        </p:txBody>
      </p:sp>
      <p:sp>
        <p:nvSpPr>
          <p:cNvPr id="13356" name="object 51">
            <a:extLst>
              <a:ext uri="{FF2B5EF4-FFF2-40B4-BE49-F238E27FC236}">
                <a16:creationId xmlns:a16="http://schemas.microsoft.com/office/drawing/2014/main" id="{B60C2A79-6D45-43D5-99D1-AC14C5B8AEF0}"/>
              </a:ext>
            </a:extLst>
          </p:cNvPr>
          <p:cNvSpPr>
            <a:spLocks noChangeArrowheads="1"/>
          </p:cNvSpPr>
          <p:nvPr/>
        </p:nvSpPr>
        <p:spPr bwMode="auto">
          <a:xfrm>
            <a:off x="5916613" y="5576889"/>
            <a:ext cx="527050" cy="725487"/>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56" name="object 52">
            <a:extLst>
              <a:ext uri="{FF2B5EF4-FFF2-40B4-BE49-F238E27FC236}">
                <a16:creationId xmlns:a16="http://schemas.microsoft.com/office/drawing/2014/main" id="{61478512-7497-42E2-8EC3-B34904EC6046}"/>
              </a:ext>
            </a:extLst>
          </p:cNvPr>
          <p:cNvSpPr txBox="1"/>
          <p:nvPr/>
        </p:nvSpPr>
        <p:spPr>
          <a:xfrm>
            <a:off x="7923213" y="6308725"/>
            <a:ext cx="1168400" cy="153888"/>
          </a:xfrm>
          <a:prstGeom prst="rect">
            <a:avLst/>
          </a:prstGeom>
        </p:spPr>
        <p:txBody>
          <a:bodyPr lIns="0" tIns="0" rIns="0" bIns="0">
            <a:spAutoFit/>
          </a:bodyPr>
          <a:lstStyle/>
          <a:p>
            <a:pPr marL="12700">
              <a:defRPr/>
            </a:pPr>
            <a:r>
              <a:rPr sz="1000" dirty="0">
                <a:latin typeface="Tahoma"/>
                <a:cs typeface="Tahoma"/>
              </a:rPr>
              <a:t>Orbital Express</a:t>
            </a:r>
            <a:r>
              <a:rPr sz="1000" spc="-100" dirty="0">
                <a:latin typeface="Tahoma"/>
                <a:cs typeface="Tahoma"/>
              </a:rPr>
              <a:t> </a:t>
            </a:r>
            <a:r>
              <a:rPr sz="1000" dirty="0">
                <a:latin typeface="Tahoma"/>
                <a:cs typeface="Tahoma"/>
              </a:rPr>
              <a:t>(OE)</a:t>
            </a:r>
          </a:p>
        </p:txBody>
      </p:sp>
      <p:sp>
        <p:nvSpPr>
          <p:cNvPr id="13358" name="object 53">
            <a:extLst>
              <a:ext uri="{FF2B5EF4-FFF2-40B4-BE49-F238E27FC236}">
                <a16:creationId xmlns:a16="http://schemas.microsoft.com/office/drawing/2014/main" id="{EEBD3725-77DC-4C69-BE0A-EE3B5C38278F}"/>
              </a:ext>
            </a:extLst>
          </p:cNvPr>
          <p:cNvSpPr txBox="1">
            <a:spLocks noChangeArrowheads="1"/>
          </p:cNvSpPr>
          <p:nvPr/>
        </p:nvSpPr>
        <p:spPr bwMode="auto">
          <a:xfrm>
            <a:off x="2805114" y="6318250"/>
            <a:ext cx="4857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Pegasus</a:t>
            </a:r>
          </a:p>
        </p:txBody>
      </p:sp>
      <p:sp>
        <p:nvSpPr>
          <p:cNvPr id="13359" name="object 54">
            <a:extLst>
              <a:ext uri="{FF2B5EF4-FFF2-40B4-BE49-F238E27FC236}">
                <a16:creationId xmlns:a16="http://schemas.microsoft.com/office/drawing/2014/main" id="{F2E9890C-D9DB-4639-A4B7-B02B3D289F56}"/>
              </a:ext>
            </a:extLst>
          </p:cNvPr>
          <p:cNvSpPr txBox="1">
            <a:spLocks noChangeArrowheads="1"/>
          </p:cNvSpPr>
          <p:nvPr/>
        </p:nvSpPr>
        <p:spPr bwMode="auto">
          <a:xfrm>
            <a:off x="5384801" y="6315075"/>
            <a:ext cx="4111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Taurus</a:t>
            </a:r>
          </a:p>
        </p:txBody>
      </p:sp>
      <p:sp>
        <p:nvSpPr>
          <p:cNvPr id="13360" name="object 55">
            <a:extLst>
              <a:ext uri="{FF2B5EF4-FFF2-40B4-BE49-F238E27FC236}">
                <a16:creationId xmlns:a16="http://schemas.microsoft.com/office/drawing/2014/main" id="{7DFFEA39-305F-424E-A667-7F26EDF0F2CB}"/>
              </a:ext>
            </a:extLst>
          </p:cNvPr>
          <p:cNvSpPr>
            <a:spLocks noChangeArrowheads="1"/>
          </p:cNvSpPr>
          <p:nvPr/>
        </p:nvSpPr>
        <p:spPr bwMode="auto">
          <a:xfrm>
            <a:off x="6462713" y="5592764"/>
            <a:ext cx="1009650" cy="693737"/>
          </a:xfrm>
          <a:prstGeom prst="rect">
            <a:avLst/>
          </a:prstGeom>
          <a:blipFill dpi="0" rotWithShape="1">
            <a:blip r:embed="rId2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61" name="object 56">
            <a:extLst>
              <a:ext uri="{FF2B5EF4-FFF2-40B4-BE49-F238E27FC236}">
                <a16:creationId xmlns:a16="http://schemas.microsoft.com/office/drawing/2014/main" id="{10ACB30D-2126-4E98-86D4-2D3739D32BB4}"/>
              </a:ext>
            </a:extLst>
          </p:cNvPr>
          <p:cNvSpPr>
            <a:spLocks noChangeArrowheads="1"/>
          </p:cNvSpPr>
          <p:nvPr/>
        </p:nvSpPr>
        <p:spPr bwMode="auto">
          <a:xfrm>
            <a:off x="7532689" y="5597525"/>
            <a:ext cx="1831975" cy="704850"/>
          </a:xfrm>
          <a:prstGeom prst="rect">
            <a:avLst/>
          </a:prstGeom>
          <a:blipFill dpi="0" rotWithShape="1">
            <a:blip r:embed="rId2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62" name="object 57">
            <a:extLst>
              <a:ext uri="{FF2B5EF4-FFF2-40B4-BE49-F238E27FC236}">
                <a16:creationId xmlns:a16="http://schemas.microsoft.com/office/drawing/2014/main" id="{2F3F45FD-B9AD-46FF-8F94-9275951CCDB9}"/>
              </a:ext>
            </a:extLst>
          </p:cNvPr>
          <p:cNvSpPr>
            <a:spLocks noChangeArrowheads="1"/>
          </p:cNvSpPr>
          <p:nvPr/>
        </p:nvSpPr>
        <p:spPr bwMode="auto">
          <a:xfrm>
            <a:off x="2728914" y="5611813"/>
            <a:ext cx="1195387" cy="709612"/>
          </a:xfrm>
          <a:prstGeom prst="rect">
            <a:avLst/>
          </a:prstGeom>
          <a:blipFill dpi="0" rotWithShape="1">
            <a:blip r:embed="rId2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63" name="object 58">
            <a:extLst>
              <a:ext uri="{FF2B5EF4-FFF2-40B4-BE49-F238E27FC236}">
                <a16:creationId xmlns:a16="http://schemas.microsoft.com/office/drawing/2014/main" id="{CD0DEFFC-4769-4E1D-BDCC-DC344C9050B9}"/>
              </a:ext>
            </a:extLst>
          </p:cNvPr>
          <p:cNvSpPr>
            <a:spLocks noChangeArrowheads="1"/>
          </p:cNvSpPr>
          <p:nvPr/>
        </p:nvSpPr>
        <p:spPr bwMode="auto">
          <a:xfrm>
            <a:off x="5372101" y="5602289"/>
            <a:ext cx="493713" cy="719137"/>
          </a:xfrm>
          <a:prstGeom prst="rect">
            <a:avLst/>
          </a:prstGeom>
          <a:blipFill dpi="0" rotWithShape="1">
            <a:blip r:embed="rId2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64" name="object 59">
            <a:extLst>
              <a:ext uri="{FF2B5EF4-FFF2-40B4-BE49-F238E27FC236}">
                <a16:creationId xmlns:a16="http://schemas.microsoft.com/office/drawing/2014/main" id="{A484C49B-2074-4642-9005-4A25534D1A83}"/>
              </a:ext>
            </a:extLst>
          </p:cNvPr>
          <p:cNvSpPr>
            <a:spLocks noChangeArrowheads="1"/>
          </p:cNvSpPr>
          <p:nvPr/>
        </p:nvSpPr>
        <p:spPr bwMode="auto">
          <a:xfrm>
            <a:off x="4002089" y="5599113"/>
            <a:ext cx="1284287" cy="722312"/>
          </a:xfrm>
          <a:prstGeom prst="rect">
            <a:avLst/>
          </a:prstGeom>
          <a:blipFill dpi="0" rotWithShape="1">
            <a:blip r:embed="rId2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65" name="object 60">
            <a:extLst>
              <a:ext uri="{FF2B5EF4-FFF2-40B4-BE49-F238E27FC236}">
                <a16:creationId xmlns:a16="http://schemas.microsoft.com/office/drawing/2014/main" id="{4B5964FA-72CE-46F0-8C20-DA322878054E}"/>
              </a:ext>
            </a:extLst>
          </p:cNvPr>
          <p:cNvSpPr>
            <a:spLocks noChangeArrowheads="1"/>
          </p:cNvSpPr>
          <p:nvPr/>
        </p:nvSpPr>
        <p:spPr bwMode="auto">
          <a:xfrm>
            <a:off x="1576389" y="5614989"/>
            <a:ext cx="1068387" cy="706437"/>
          </a:xfrm>
          <a:prstGeom prst="rect">
            <a:avLst/>
          </a:prstGeom>
          <a:blipFill dpi="0" rotWithShape="1">
            <a:blip r:embed="rId2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65" name="object 61">
            <a:extLst>
              <a:ext uri="{FF2B5EF4-FFF2-40B4-BE49-F238E27FC236}">
                <a16:creationId xmlns:a16="http://schemas.microsoft.com/office/drawing/2014/main" id="{59BF92D9-1334-4C20-AC44-2C40D6DC366A}"/>
              </a:ext>
            </a:extLst>
          </p:cNvPr>
          <p:cNvSpPr txBox="1"/>
          <p:nvPr/>
        </p:nvSpPr>
        <p:spPr>
          <a:xfrm>
            <a:off x="8955088" y="6124575"/>
            <a:ext cx="412750" cy="184666"/>
          </a:xfrm>
          <a:prstGeom prst="rect">
            <a:avLst/>
          </a:prstGeom>
        </p:spPr>
        <p:txBody>
          <a:bodyPr lIns="0" tIns="0" rIns="0" bIns="0">
            <a:spAutoFit/>
          </a:bodyPr>
          <a:lstStyle/>
          <a:p>
            <a:pPr marL="12700">
              <a:defRPr/>
            </a:pPr>
            <a:r>
              <a:rPr sz="1200" b="1" spc="-5" dirty="0">
                <a:solidFill>
                  <a:srgbClr val="FFFFFF"/>
                </a:solidFill>
                <a:latin typeface="Tahoma"/>
                <a:cs typeface="Tahoma"/>
              </a:rPr>
              <a:t>2007</a:t>
            </a:r>
            <a:endParaRPr sz="1200">
              <a:latin typeface="Tahoma"/>
              <a:cs typeface="Tahoma"/>
            </a:endParaRPr>
          </a:p>
        </p:txBody>
      </p:sp>
      <p:sp>
        <p:nvSpPr>
          <p:cNvPr id="66" name="object 62">
            <a:extLst>
              <a:ext uri="{FF2B5EF4-FFF2-40B4-BE49-F238E27FC236}">
                <a16:creationId xmlns:a16="http://schemas.microsoft.com/office/drawing/2014/main" id="{D5232176-5897-4CAE-AEA3-5740FEDA994D}"/>
              </a:ext>
            </a:extLst>
          </p:cNvPr>
          <p:cNvSpPr txBox="1"/>
          <p:nvPr/>
        </p:nvSpPr>
        <p:spPr>
          <a:xfrm>
            <a:off x="6923088" y="6137275"/>
            <a:ext cx="412750" cy="355600"/>
          </a:xfrm>
          <a:prstGeom prst="rect">
            <a:avLst/>
          </a:prstGeom>
        </p:spPr>
        <p:txBody>
          <a:bodyPr lIns="0" tIns="0" rIns="0" bIns="0">
            <a:spAutoFit/>
          </a:bodyPr>
          <a:lstStyle/>
          <a:p>
            <a:pPr marL="12700">
              <a:defRPr/>
            </a:pPr>
            <a:r>
              <a:rPr sz="1200" b="1" spc="-5" dirty="0">
                <a:latin typeface="Tahoma"/>
                <a:cs typeface="Tahoma"/>
              </a:rPr>
              <a:t>2006</a:t>
            </a:r>
            <a:endParaRPr sz="1200" dirty="0">
              <a:latin typeface="Tahoma"/>
              <a:cs typeface="Tahoma"/>
            </a:endParaRPr>
          </a:p>
          <a:p>
            <a:pPr marL="41275">
              <a:spcBef>
                <a:spcPts val="90"/>
              </a:spcBef>
              <a:defRPr/>
            </a:pPr>
            <a:r>
              <a:rPr sz="1000" dirty="0">
                <a:latin typeface="Tahoma"/>
                <a:cs typeface="Tahoma"/>
              </a:rPr>
              <a:t>MiTEX</a:t>
            </a:r>
          </a:p>
        </p:txBody>
      </p:sp>
      <p:sp>
        <p:nvSpPr>
          <p:cNvPr id="67" name="object 63">
            <a:extLst>
              <a:ext uri="{FF2B5EF4-FFF2-40B4-BE49-F238E27FC236}">
                <a16:creationId xmlns:a16="http://schemas.microsoft.com/office/drawing/2014/main" id="{B0E2F507-728B-491B-8157-1402E9659E6B}"/>
              </a:ext>
            </a:extLst>
          </p:cNvPr>
          <p:cNvSpPr txBox="1"/>
          <p:nvPr/>
        </p:nvSpPr>
        <p:spPr>
          <a:xfrm>
            <a:off x="3000375" y="6124575"/>
            <a:ext cx="412750" cy="184666"/>
          </a:xfrm>
          <a:prstGeom prst="rect">
            <a:avLst/>
          </a:prstGeom>
        </p:spPr>
        <p:txBody>
          <a:bodyPr lIns="0" tIns="0" rIns="0" bIns="0">
            <a:spAutoFit/>
          </a:bodyPr>
          <a:lstStyle/>
          <a:p>
            <a:pPr marL="12700">
              <a:defRPr/>
            </a:pPr>
            <a:r>
              <a:rPr sz="1200" b="1" spc="-5" dirty="0">
                <a:solidFill>
                  <a:srgbClr val="FFFFFF"/>
                </a:solidFill>
                <a:latin typeface="Tahoma"/>
                <a:cs typeface="Tahoma"/>
              </a:rPr>
              <a:t>1990</a:t>
            </a:r>
            <a:endParaRPr sz="1200" dirty="0">
              <a:latin typeface="Tahoma"/>
              <a:cs typeface="Tahoma"/>
            </a:endParaRPr>
          </a:p>
        </p:txBody>
      </p:sp>
      <p:sp>
        <p:nvSpPr>
          <p:cNvPr id="13369" name="object 64">
            <a:extLst>
              <a:ext uri="{FF2B5EF4-FFF2-40B4-BE49-F238E27FC236}">
                <a16:creationId xmlns:a16="http://schemas.microsoft.com/office/drawing/2014/main" id="{AD5F366B-B862-47A9-B43F-DF51D41C74E8}"/>
              </a:ext>
            </a:extLst>
          </p:cNvPr>
          <p:cNvSpPr txBox="1">
            <a:spLocks noChangeArrowheads="1"/>
          </p:cNvSpPr>
          <p:nvPr/>
        </p:nvSpPr>
        <p:spPr bwMode="auto">
          <a:xfrm>
            <a:off x="5876926" y="6124576"/>
            <a:ext cx="866775"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43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200" b="1">
                <a:latin typeface="Tahoma" panose="020B0604030504040204" pitchFamily="34" charset="0"/>
                <a:cs typeface="Tahoma" panose="020B0604030504040204" pitchFamily="34" charset="0"/>
              </a:rPr>
              <a:t>2003</a:t>
            </a:r>
            <a:endParaRPr lang="ja-JP" altLang="ja-JP" sz="1200">
              <a:latin typeface="Tahoma" panose="020B0604030504040204" pitchFamily="34" charset="0"/>
              <a:cs typeface="Tahoma" panose="020B0604030504040204" pitchFamily="34" charset="0"/>
            </a:endParaRPr>
          </a:p>
          <a:p>
            <a:pPr>
              <a:spcBef>
                <a:spcPts val="88"/>
              </a:spcBef>
              <a:buNone/>
            </a:pPr>
            <a:r>
              <a:rPr lang="ja-JP" altLang="ja-JP" sz="1000">
                <a:latin typeface="Tahoma" panose="020B0604030504040204" pitchFamily="34" charset="0"/>
                <a:cs typeface="Tahoma" panose="020B0604030504040204" pitchFamily="34" charset="0"/>
              </a:rPr>
              <a:t>Falcon Small  Launch Vehicle</a:t>
            </a:r>
          </a:p>
        </p:txBody>
      </p:sp>
      <p:sp>
        <p:nvSpPr>
          <p:cNvPr id="13370" name="object 65">
            <a:extLst>
              <a:ext uri="{FF2B5EF4-FFF2-40B4-BE49-F238E27FC236}">
                <a16:creationId xmlns:a16="http://schemas.microsoft.com/office/drawing/2014/main" id="{6F7FD93F-A42F-4EC5-B0DF-67C3E6347ABB}"/>
              </a:ext>
            </a:extLst>
          </p:cNvPr>
          <p:cNvSpPr txBox="1">
            <a:spLocks noChangeArrowheads="1"/>
          </p:cNvSpPr>
          <p:nvPr/>
        </p:nvSpPr>
        <p:spPr bwMode="auto">
          <a:xfrm>
            <a:off x="1598614" y="6124575"/>
            <a:ext cx="11255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286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200" b="1">
                <a:solidFill>
                  <a:srgbClr val="FFFFFF"/>
                </a:solidFill>
                <a:latin typeface="Tahoma" panose="020B0604030504040204" pitchFamily="34" charset="0"/>
                <a:cs typeface="Tahoma" panose="020B0604030504040204" pitchFamily="34" charset="0"/>
              </a:rPr>
              <a:t>1985</a:t>
            </a:r>
            <a:endParaRPr lang="ja-JP" altLang="ja-JP" sz="1200">
              <a:latin typeface="Tahoma" panose="020B0604030504040204" pitchFamily="34" charset="0"/>
              <a:cs typeface="Tahoma" panose="020B0604030504040204" pitchFamily="34" charset="0"/>
            </a:endParaRPr>
          </a:p>
        </p:txBody>
      </p:sp>
      <p:sp>
        <p:nvSpPr>
          <p:cNvPr id="70" name="object 66">
            <a:extLst>
              <a:ext uri="{FF2B5EF4-FFF2-40B4-BE49-F238E27FC236}">
                <a16:creationId xmlns:a16="http://schemas.microsoft.com/office/drawing/2014/main" id="{C882C891-BD62-49D5-8298-90D2C17E3922}"/>
              </a:ext>
            </a:extLst>
          </p:cNvPr>
          <p:cNvSpPr txBox="1"/>
          <p:nvPr/>
        </p:nvSpPr>
        <p:spPr>
          <a:xfrm>
            <a:off x="4857750" y="6124575"/>
            <a:ext cx="412750" cy="184666"/>
          </a:xfrm>
          <a:prstGeom prst="rect">
            <a:avLst/>
          </a:prstGeom>
        </p:spPr>
        <p:txBody>
          <a:bodyPr lIns="0" tIns="0" rIns="0" bIns="0">
            <a:spAutoFit/>
          </a:bodyPr>
          <a:lstStyle/>
          <a:p>
            <a:pPr marL="12700">
              <a:defRPr/>
            </a:pPr>
            <a:r>
              <a:rPr sz="1200" b="1" spc="-5" dirty="0">
                <a:solidFill>
                  <a:srgbClr val="FFFFFF"/>
                </a:solidFill>
                <a:latin typeface="Tahoma"/>
                <a:cs typeface="Tahoma"/>
              </a:rPr>
              <a:t>1995</a:t>
            </a:r>
            <a:endParaRPr sz="1200">
              <a:latin typeface="Tahoma"/>
              <a:cs typeface="Tahoma"/>
            </a:endParaRPr>
          </a:p>
        </p:txBody>
      </p:sp>
      <p:sp>
        <p:nvSpPr>
          <p:cNvPr id="71" name="object 67">
            <a:extLst>
              <a:ext uri="{FF2B5EF4-FFF2-40B4-BE49-F238E27FC236}">
                <a16:creationId xmlns:a16="http://schemas.microsoft.com/office/drawing/2014/main" id="{B40B0E57-4031-47CB-A790-76319EA94CC0}"/>
              </a:ext>
            </a:extLst>
          </p:cNvPr>
          <p:cNvSpPr txBox="1"/>
          <p:nvPr/>
        </p:nvSpPr>
        <p:spPr>
          <a:xfrm>
            <a:off x="5384800" y="5600700"/>
            <a:ext cx="412750" cy="190500"/>
          </a:xfrm>
          <a:prstGeom prst="rect">
            <a:avLst/>
          </a:prstGeom>
        </p:spPr>
        <p:txBody>
          <a:bodyPr lIns="0" tIns="0" rIns="0" bIns="0">
            <a:spAutoFit/>
          </a:bodyPr>
          <a:lstStyle/>
          <a:p>
            <a:pPr marL="12700">
              <a:defRPr/>
            </a:pPr>
            <a:r>
              <a:rPr sz="1200" b="1" spc="-5" dirty="0">
                <a:solidFill>
                  <a:srgbClr val="FFFFFF"/>
                </a:solidFill>
                <a:latin typeface="Tahoma"/>
                <a:cs typeface="Tahoma"/>
              </a:rPr>
              <a:t>1997</a:t>
            </a:r>
            <a:endParaRPr sz="1200">
              <a:latin typeface="Tahoma"/>
              <a:cs typeface="Tahoma"/>
            </a:endParaRPr>
          </a:p>
        </p:txBody>
      </p:sp>
      <p:sp>
        <p:nvSpPr>
          <p:cNvPr id="72" name="object 68">
            <a:extLst>
              <a:ext uri="{FF2B5EF4-FFF2-40B4-BE49-F238E27FC236}">
                <a16:creationId xmlns:a16="http://schemas.microsoft.com/office/drawing/2014/main" id="{00B00C8E-17DC-4C50-AB5A-78A9819FE8DF}"/>
              </a:ext>
            </a:extLst>
          </p:cNvPr>
          <p:cNvSpPr txBox="1"/>
          <p:nvPr/>
        </p:nvSpPr>
        <p:spPr>
          <a:xfrm>
            <a:off x="1611314" y="5391150"/>
            <a:ext cx="1165225" cy="184666"/>
          </a:xfrm>
          <a:prstGeom prst="rect">
            <a:avLst/>
          </a:prstGeom>
        </p:spPr>
        <p:txBody>
          <a:bodyPr lIns="0" tIns="0" rIns="0" bIns="0">
            <a:spAutoFit/>
          </a:bodyPr>
          <a:lstStyle/>
          <a:p>
            <a:pPr marL="12700">
              <a:defRPr/>
            </a:pPr>
            <a:r>
              <a:rPr sz="1200" b="1" spc="-5" dirty="0">
                <a:latin typeface="Tahoma"/>
                <a:cs typeface="Tahoma"/>
              </a:rPr>
              <a:t>Space</a:t>
            </a:r>
            <a:r>
              <a:rPr sz="1200" b="1" spc="-90" dirty="0">
                <a:latin typeface="Tahoma"/>
                <a:cs typeface="Tahoma"/>
              </a:rPr>
              <a:t> </a:t>
            </a:r>
            <a:r>
              <a:rPr sz="1200" b="1" dirty="0">
                <a:latin typeface="Tahoma"/>
                <a:cs typeface="Tahoma"/>
              </a:rPr>
              <a:t>Systems</a:t>
            </a:r>
            <a:endParaRPr sz="1200">
              <a:latin typeface="Tahoma"/>
              <a:cs typeface="Tahoma"/>
            </a:endParaRPr>
          </a:p>
        </p:txBody>
      </p:sp>
      <p:sp>
        <p:nvSpPr>
          <p:cNvPr id="73" name="object 69">
            <a:extLst>
              <a:ext uri="{FF2B5EF4-FFF2-40B4-BE49-F238E27FC236}">
                <a16:creationId xmlns:a16="http://schemas.microsoft.com/office/drawing/2014/main" id="{F7B9CEC3-FD0A-4A23-BBDB-465B23175C8A}"/>
              </a:ext>
            </a:extLst>
          </p:cNvPr>
          <p:cNvSpPr txBox="1"/>
          <p:nvPr/>
        </p:nvSpPr>
        <p:spPr>
          <a:xfrm>
            <a:off x="4025901" y="6318250"/>
            <a:ext cx="633413" cy="153888"/>
          </a:xfrm>
          <a:prstGeom prst="rect">
            <a:avLst/>
          </a:prstGeom>
        </p:spPr>
        <p:txBody>
          <a:bodyPr lIns="0" tIns="0" rIns="0" bIns="0">
            <a:spAutoFit/>
          </a:bodyPr>
          <a:lstStyle/>
          <a:p>
            <a:pPr marL="12700">
              <a:defRPr/>
            </a:pPr>
            <a:r>
              <a:rPr sz="1000" spc="-5" dirty="0">
                <a:latin typeface="Tahoma"/>
                <a:cs typeface="Tahoma"/>
              </a:rPr>
              <a:t>DARPASAT</a:t>
            </a:r>
            <a:endParaRPr sz="1000">
              <a:latin typeface="Tahoma"/>
              <a:cs typeface="Tahoma"/>
            </a:endParaRPr>
          </a:p>
        </p:txBody>
      </p:sp>
      <p:sp>
        <p:nvSpPr>
          <p:cNvPr id="74" name="object 70">
            <a:extLst>
              <a:ext uri="{FF2B5EF4-FFF2-40B4-BE49-F238E27FC236}">
                <a16:creationId xmlns:a16="http://schemas.microsoft.com/office/drawing/2014/main" id="{D8FFCE4B-838D-4AB5-A68A-500A643ADC8D}"/>
              </a:ext>
            </a:extLst>
          </p:cNvPr>
          <p:cNvSpPr txBox="1"/>
          <p:nvPr/>
        </p:nvSpPr>
        <p:spPr>
          <a:xfrm>
            <a:off x="1611314" y="2581276"/>
            <a:ext cx="2490787" cy="371475"/>
          </a:xfrm>
          <a:prstGeom prst="rect">
            <a:avLst/>
          </a:prstGeom>
        </p:spPr>
        <p:txBody>
          <a:bodyPr lIns="0" tIns="0" rIns="0" bIns="0">
            <a:spAutoFit/>
          </a:bodyPr>
          <a:lstStyle/>
          <a:p>
            <a:pPr marL="12700">
              <a:defRPr/>
            </a:pPr>
            <a:r>
              <a:rPr sz="1200" b="1" dirty="0">
                <a:latin typeface="Tahoma"/>
                <a:cs typeface="Tahoma"/>
              </a:rPr>
              <a:t>Maritime </a:t>
            </a:r>
            <a:r>
              <a:rPr sz="1200" b="1" spc="-5" dirty="0">
                <a:latin typeface="Tahoma"/>
                <a:cs typeface="Tahoma"/>
              </a:rPr>
              <a:t>and Undersea</a:t>
            </a:r>
            <a:r>
              <a:rPr sz="1200" b="1" spc="-85" dirty="0">
                <a:latin typeface="Tahoma"/>
                <a:cs typeface="Tahoma"/>
              </a:rPr>
              <a:t> </a:t>
            </a:r>
            <a:r>
              <a:rPr sz="1200" b="1" dirty="0">
                <a:latin typeface="Tahoma"/>
                <a:cs typeface="Tahoma"/>
              </a:rPr>
              <a:t>Systems</a:t>
            </a:r>
            <a:endParaRPr sz="1200">
              <a:latin typeface="Tahoma"/>
              <a:cs typeface="Tahoma"/>
            </a:endParaRPr>
          </a:p>
          <a:p>
            <a:pPr marL="788670">
              <a:spcBef>
                <a:spcPts val="434"/>
              </a:spcBef>
              <a:defRPr/>
            </a:pPr>
            <a:r>
              <a:rPr sz="800" spc="-10" dirty="0">
                <a:latin typeface="Tahoma"/>
                <a:cs typeface="Tahoma"/>
              </a:rPr>
              <a:t>Artist’s</a:t>
            </a:r>
            <a:r>
              <a:rPr sz="800" spc="-15" dirty="0">
                <a:latin typeface="Tahoma"/>
                <a:cs typeface="Tahoma"/>
              </a:rPr>
              <a:t> </a:t>
            </a:r>
            <a:r>
              <a:rPr sz="800" spc="-10" dirty="0">
                <a:latin typeface="Tahoma"/>
                <a:cs typeface="Tahoma"/>
              </a:rPr>
              <a:t>concept</a:t>
            </a:r>
            <a:endParaRPr sz="800">
              <a:latin typeface="Tahoma"/>
              <a:cs typeface="Tahoma"/>
            </a:endParaRPr>
          </a:p>
        </p:txBody>
      </p:sp>
      <p:sp>
        <p:nvSpPr>
          <p:cNvPr id="75" name="object 71">
            <a:extLst>
              <a:ext uri="{FF2B5EF4-FFF2-40B4-BE49-F238E27FC236}">
                <a16:creationId xmlns:a16="http://schemas.microsoft.com/office/drawing/2014/main" id="{FE1B39C7-383D-42A0-811D-B3EAEFEF9549}"/>
              </a:ext>
            </a:extLst>
          </p:cNvPr>
          <p:cNvSpPr txBox="1"/>
          <p:nvPr/>
        </p:nvSpPr>
        <p:spPr>
          <a:xfrm>
            <a:off x="9686925" y="4265614"/>
            <a:ext cx="706438" cy="123111"/>
          </a:xfrm>
          <a:prstGeom prst="rect">
            <a:avLst/>
          </a:prstGeom>
        </p:spPr>
        <p:txBody>
          <a:bodyPr lIns="0" tIns="0" rIns="0" bIns="0">
            <a:spAutoFit/>
          </a:bodyPr>
          <a:lstStyle/>
          <a:p>
            <a:pPr marL="12700">
              <a:defRPr/>
            </a:pPr>
            <a:r>
              <a:rPr sz="800" spc="-10" dirty="0">
                <a:latin typeface="Tahoma"/>
                <a:cs typeface="Tahoma"/>
              </a:rPr>
              <a:t>Artist’s</a:t>
            </a:r>
            <a:r>
              <a:rPr sz="800" spc="-15" dirty="0">
                <a:latin typeface="Tahoma"/>
                <a:cs typeface="Tahoma"/>
              </a:rPr>
              <a:t> </a:t>
            </a:r>
            <a:r>
              <a:rPr sz="800" spc="-10" dirty="0">
                <a:latin typeface="Tahoma"/>
                <a:cs typeface="Tahoma"/>
              </a:rPr>
              <a:t>concept</a:t>
            </a:r>
            <a:endParaRPr sz="800">
              <a:latin typeface="Tahoma"/>
              <a:cs typeface="Tahoma"/>
            </a:endParaRPr>
          </a:p>
        </p:txBody>
      </p:sp>
      <p:sp>
        <p:nvSpPr>
          <p:cNvPr id="76" name="object 72">
            <a:extLst>
              <a:ext uri="{FF2B5EF4-FFF2-40B4-BE49-F238E27FC236}">
                <a16:creationId xmlns:a16="http://schemas.microsoft.com/office/drawing/2014/main" id="{462EAE85-8E6C-439A-9CEB-E1671B4A61D3}"/>
              </a:ext>
            </a:extLst>
          </p:cNvPr>
          <p:cNvSpPr txBox="1"/>
          <p:nvPr/>
        </p:nvSpPr>
        <p:spPr>
          <a:xfrm>
            <a:off x="6543675" y="5537201"/>
            <a:ext cx="706438" cy="123111"/>
          </a:xfrm>
          <a:prstGeom prst="rect">
            <a:avLst/>
          </a:prstGeom>
        </p:spPr>
        <p:txBody>
          <a:bodyPr lIns="0" tIns="0" rIns="0" bIns="0">
            <a:spAutoFit/>
          </a:bodyPr>
          <a:lstStyle/>
          <a:p>
            <a:pPr marL="12700">
              <a:defRPr/>
            </a:pPr>
            <a:r>
              <a:rPr sz="800" spc="-10" dirty="0">
                <a:latin typeface="Tahoma"/>
                <a:cs typeface="Tahoma"/>
              </a:rPr>
              <a:t>Artist’s</a:t>
            </a:r>
            <a:r>
              <a:rPr sz="800" spc="-15" dirty="0">
                <a:latin typeface="Tahoma"/>
                <a:cs typeface="Tahoma"/>
              </a:rPr>
              <a:t> </a:t>
            </a:r>
            <a:r>
              <a:rPr sz="800" spc="-10" dirty="0">
                <a:latin typeface="Tahoma"/>
                <a:cs typeface="Tahoma"/>
              </a:rPr>
              <a:t>concept</a:t>
            </a:r>
            <a:endParaRPr sz="800">
              <a:latin typeface="Tahoma"/>
              <a:cs typeface="Tahoma"/>
            </a:endParaRPr>
          </a:p>
        </p:txBody>
      </p:sp>
      <p:sp>
        <p:nvSpPr>
          <p:cNvPr id="13378" name="object 73">
            <a:extLst>
              <a:ext uri="{FF2B5EF4-FFF2-40B4-BE49-F238E27FC236}">
                <a16:creationId xmlns:a16="http://schemas.microsoft.com/office/drawing/2014/main" id="{85C53FC2-622C-4912-AE02-B475B41E1CE1}"/>
              </a:ext>
            </a:extLst>
          </p:cNvPr>
          <p:cNvSpPr>
            <a:spLocks noChangeArrowheads="1"/>
          </p:cNvSpPr>
          <p:nvPr/>
        </p:nvSpPr>
        <p:spPr bwMode="auto">
          <a:xfrm>
            <a:off x="2754313" y="4298950"/>
            <a:ext cx="882650" cy="736600"/>
          </a:xfrm>
          <a:prstGeom prst="rect">
            <a:avLst/>
          </a:prstGeom>
          <a:blipFill dpi="0" rotWithShape="1">
            <a:blip r:embed="rId2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78" name="object 74">
            <a:extLst>
              <a:ext uri="{FF2B5EF4-FFF2-40B4-BE49-F238E27FC236}">
                <a16:creationId xmlns:a16="http://schemas.microsoft.com/office/drawing/2014/main" id="{203999CF-1D7A-47C3-B875-FAB2CFE1D1FE}"/>
              </a:ext>
            </a:extLst>
          </p:cNvPr>
          <p:cNvSpPr txBox="1"/>
          <p:nvPr/>
        </p:nvSpPr>
        <p:spPr>
          <a:xfrm>
            <a:off x="2767014" y="4837113"/>
            <a:ext cx="820737" cy="393700"/>
          </a:xfrm>
          <a:prstGeom prst="rect">
            <a:avLst/>
          </a:prstGeom>
        </p:spPr>
        <p:txBody>
          <a:bodyPr lIns="0" tIns="0" rIns="0" bIns="0">
            <a:spAutoFit/>
          </a:bodyPr>
          <a:lstStyle/>
          <a:p>
            <a:pPr marL="421005">
              <a:defRPr/>
            </a:pPr>
            <a:r>
              <a:rPr sz="1200" b="1" spc="-5" dirty="0">
                <a:solidFill>
                  <a:srgbClr val="FFFFFF"/>
                </a:solidFill>
                <a:latin typeface="Tahoma"/>
                <a:cs typeface="Tahoma"/>
              </a:rPr>
              <a:t>1982</a:t>
            </a:r>
            <a:endParaRPr sz="1200">
              <a:latin typeface="Tahoma"/>
              <a:cs typeface="Tahoma"/>
            </a:endParaRPr>
          </a:p>
          <a:p>
            <a:pPr marL="12700">
              <a:spcBef>
                <a:spcPts val="385"/>
              </a:spcBef>
              <a:defRPr/>
            </a:pPr>
            <a:r>
              <a:rPr sz="1000" dirty="0">
                <a:latin typeface="Tahoma"/>
                <a:cs typeface="Tahoma"/>
              </a:rPr>
              <a:t>Tacit</a:t>
            </a:r>
            <a:r>
              <a:rPr sz="1000" spc="-105" dirty="0">
                <a:latin typeface="Tahoma"/>
                <a:cs typeface="Tahoma"/>
              </a:rPr>
              <a:t> </a:t>
            </a:r>
            <a:r>
              <a:rPr sz="1000" spc="-5" dirty="0">
                <a:latin typeface="Tahoma"/>
                <a:cs typeface="Tahoma"/>
              </a:rPr>
              <a:t>Blue</a:t>
            </a:r>
            <a:endParaRPr sz="1000">
              <a:latin typeface="Tahoma"/>
              <a:cs typeface="Tahoma"/>
            </a:endParaRPr>
          </a:p>
        </p:txBody>
      </p:sp>
      <p:sp>
        <p:nvSpPr>
          <p:cNvPr id="13380" name="object 75">
            <a:extLst>
              <a:ext uri="{FF2B5EF4-FFF2-40B4-BE49-F238E27FC236}">
                <a16:creationId xmlns:a16="http://schemas.microsoft.com/office/drawing/2014/main" id="{44ADEB0F-7ABE-473C-AD92-9D9CA1BA1AEC}"/>
              </a:ext>
            </a:extLst>
          </p:cNvPr>
          <p:cNvSpPr>
            <a:spLocks noChangeArrowheads="1"/>
          </p:cNvSpPr>
          <p:nvPr/>
        </p:nvSpPr>
        <p:spPr bwMode="auto">
          <a:xfrm>
            <a:off x="7610476" y="2806700"/>
            <a:ext cx="1222375" cy="935038"/>
          </a:xfrm>
          <a:prstGeom prst="rect">
            <a:avLst/>
          </a:prstGeom>
          <a:blipFill dpi="0" rotWithShape="1">
            <a:blip r:embed="rId2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81" name="object 76">
            <a:extLst>
              <a:ext uri="{FF2B5EF4-FFF2-40B4-BE49-F238E27FC236}">
                <a16:creationId xmlns:a16="http://schemas.microsoft.com/office/drawing/2014/main" id="{C711D12B-6875-4FE1-87C3-0FB6240DB4E4}"/>
              </a:ext>
            </a:extLst>
          </p:cNvPr>
          <p:cNvSpPr txBox="1">
            <a:spLocks noChangeArrowheads="1"/>
          </p:cNvSpPr>
          <p:nvPr/>
        </p:nvSpPr>
        <p:spPr bwMode="auto">
          <a:xfrm>
            <a:off x="7747001" y="3554413"/>
            <a:ext cx="101282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413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latin typeface="Tahoma" panose="020B0604030504040204" pitchFamily="34" charset="0"/>
                <a:cs typeface="Tahoma" panose="020B0604030504040204" pitchFamily="34" charset="0"/>
              </a:rPr>
              <a:t>2013</a:t>
            </a:r>
            <a:endParaRPr lang="ja-JP" altLang="ja-JP" sz="1100">
              <a:latin typeface="Tahoma" panose="020B0604030504040204" pitchFamily="34" charset="0"/>
              <a:cs typeface="Tahoma" panose="020B0604030504040204" pitchFamily="34" charset="0"/>
            </a:endParaRPr>
          </a:p>
        </p:txBody>
      </p:sp>
      <p:sp>
        <p:nvSpPr>
          <p:cNvPr id="81" name="object 77">
            <a:extLst>
              <a:ext uri="{FF2B5EF4-FFF2-40B4-BE49-F238E27FC236}">
                <a16:creationId xmlns:a16="http://schemas.microsoft.com/office/drawing/2014/main" id="{2782D2CE-8BE7-4AAE-8AA4-AAA7A91A6E0F}"/>
              </a:ext>
            </a:extLst>
          </p:cNvPr>
          <p:cNvSpPr txBox="1"/>
          <p:nvPr/>
        </p:nvSpPr>
        <p:spPr>
          <a:xfrm>
            <a:off x="7704139" y="2811464"/>
            <a:ext cx="706437" cy="123111"/>
          </a:xfrm>
          <a:prstGeom prst="rect">
            <a:avLst/>
          </a:prstGeom>
        </p:spPr>
        <p:txBody>
          <a:bodyPr lIns="0" tIns="0" rIns="0" bIns="0">
            <a:spAutoFit/>
          </a:bodyPr>
          <a:lstStyle/>
          <a:p>
            <a:pPr marL="12700">
              <a:defRPr/>
            </a:pPr>
            <a:r>
              <a:rPr sz="800" spc="-10" dirty="0">
                <a:latin typeface="Tahoma"/>
                <a:cs typeface="Tahoma"/>
              </a:rPr>
              <a:t>Artist’s</a:t>
            </a:r>
            <a:r>
              <a:rPr sz="800" spc="-15" dirty="0">
                <a:latin typeface="Tahoma"/>
                <a:cs typeface="Tahoma"/>
              </a:rPr>
              <a:t> </a:t>
            </a:r>
            <a:r>
              <a:rPr sz="800" spc="-10" dirty="0">
                <a:latin typeface="Tahoma"/>
                <a:cs typeface="Tahoma"/>
              </a:rPr>
              <a:t>concept</a:t>
            </a:r>
            <a:endParaRPr sz="800" dirty="0">
              <a:latin typeface="Tahoma"/>
              <a:cs typeface="Tahoma"/>
            </a:endParaRPr>
          </a:p>
        </p:txBody>
      </p:sp>
      <p:sp>
        <p:nvSpPr>
          <p:cNvPr id="13383" name="object 78">
            <a:extLst>
              <a:ext uri="{FF2B5EF4-FFF2-40B4-BE49-F238E27FC236}">
                <a16:creationId xmlns:a16="http://schemas.microsoft.com/office/drawing/2014/main" id="{0D9D13DA-A354-4F51-93DB-3726B96E43E5}"/>
              </a:ext>
            </a:extLst>
          </p:cNvPr>
          <p:cNvSpPr>
            <a:spLocks noChangeArrowheads="1"/>
          </p:cNvSpPr>
          <p:nvPr/>
        </p:nvSpPr>
        <p:spPr bwMode="auto">
          <a:xfrm>
            <a:off x="4721225" y="1174751"/>
            <a:ext cx="909638" cy="815975"/>
          </a:xfrm>
          <a:prstGeom prst="rect">
            <a:avLst/>
          </a:prstGeom>
          <a:blipFill dpi="0" rotWithShape="1">
            <a:blip r:embed="rId3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84" name="object 79">
            <a:extLst>
              <a:ext uri="{FF2B5EF4-FFF2-40B4-BE49-F238E27FC236}">
                <a16:creationId xmlns:a16="http://schemas.microsoft.com/office/drawing/2014/main" id="{B22A7E44-3DA3-433A-B9EE-6560D506251A}"/>
              </a:ext>
            </a:extLst>
          </p:cNvPr>
          <p:cNvSpPr txBox="1">
            <a:spLocks noChangeArrowheads="1"/>
          </p:cNvSpPr>
          <p:nvPr/>
        </p:nvSpPr>
        <p:spPr bwMode="auto">
          <a:xfrm>
            <a:off x="9659938" y="1811338"/>
            <a:ext cx="912812"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20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solidFill>
                  <a:srgbClr val="FFFFFF"/>
                </a:solidFill>
                <a:latin typeface="Tahoma" panose="020B0604030504040204" pitchFamily="34" charset="0"/>
                <a:cs typeface="Tahoma" panose="020B0604030504040204" pitchFamily="34" charset="0"/>
              </a:rPr>
              <a:t>2013</a:t>
            </a:r>
            <a:endParaRPr lang="ja-JP" altLang="ja-JP" sz="1100">
              <a:latin typeface="Tahoma" panose="020B0604030504040204" pitchFamily="34" charset="0"/>
              <a:cs typeface="Tahoma" panose="020B0604030504040204" pitchFamily="34" charset="0"/>
            </a:endParaRPr>
          </a:p>
        </p:txBody>
      </p:sp>
      <p:sp>
        <p:nvSpPr>
          <p:cNvPr id="84" name="object 80">
            <a:extLst>
              <a:ext uri="{FF2B5EF4-FFF2-40B4-BE49-F238E27FC236}">
                <a16:creationId xmlns:a16="http://schemas.microsoft.com/office/drawing/2014/main" id="{C94BDA3A-38B1-4BB3-A013-9EDE24057893}"/>
              </a:ext>
            </a:extLst>
          </p:cNvPr>
          <p:cNvSpPr txBox="1"/>
          <p:nvPr/>
        </p:nvSpPr>
        <p:spPr>
          <a:xfrm>
            <a:off x="5221289" y="1825626"/>
            <a:ext cx="382587" cy="169277"/>
          </a:xfrm>
          <a:prstGeom prst="rect">
            <a:avLst/>
          </a:prstGeom>
        </p:spPr>
        <p:txBody>
          <a:bodyPr lIns="0" tIns="0" rIns="0" bIns="0">
            <a:spAutoFit/>
          </a:bodyPr>
          <a:lstStyle/>
          <a:p>
            <a:pPr marL="12700">
              <a:defRPr/>
            </a:pPr>
            <a:r>
              <a:rPr sz="1100" b="1" spc="-5" dirty="0">
                <a:solidFill>
                  <a:srgbClr val="FFFFFF"/>
                </a:solidFill>
                <a:latin typeface="Tahoma"/>
                <a:cs typeface="Tahoma"/>
              </a:rPr>
              <a:t>2002</a:t>
            </a:r>
            <a:endParaRPr sz="1100">
              <a:latin typeface="Tahoma"/>
              <a:cs typeface="Tahoma"/>
            </a:endParaRPr>
          </a:p>
        </p:txBody>
      </p:sp>
      <p:sp>
        <p:nvSpPr>
          <p:cNvPr id="13386" name="object 81">
            <a:extLst>
              <a:ext uri="{FF2B5EF4-FFF2-40B4-BE49-F238E27FC236}">
                <a16:creationId xmlns:a16="http://schemas.microsoft.com/office/drawing/2014/main" id="{CFCCCC12-149B-4CD4-97B3-1DDC366B7213}"/>
              </a:ext>
            </a:extLst>
          </p:cNvPr>
          <p:cNvSpPr>
            <a:spLocks noChangeArrowheads="1"/>
          </p:cNvSpPr>
          <p:nvPr/>
        </p:nvSpPr>
        <p:spPr bwMode="auto">
          <a:xfrm>
            <a:off x="8763001" y="1146175"/>
            <a:ext cx="758825" cy="890588"/>
          </a:xfrm>
          <a:prstGeom prst="rect">
            <a:avLst/>
          </a:prstGeom>
          <a:blipFill dpi="0" rotWithShape="1">
            <a:blip r:embed="rId3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86" name="object 82">
            <a:extLst>
              <a:ext uri="{FF2B5EF4-FFF2-40B4-BE49-F238E27FC236}">
                <a16:creationId xmlns:a16="http://schemas.microsoft.com/office/drawing/2014/main" id="{6B3AB0EE-D96B-4DD9-BE02-B40EB8C69280}"/>
              </a:ext>
            </a:extLst>
          </p:cNvPr>
          <p:cNvSpPr txBox="1"/>
          <p:nvPr/>
        </p:nvSpPr>
        <p:spPr>
          <a:xfrm>
            <a:off x="7912101" y="1809750"/>
            <a:ext cx="868363" cy="406400"/>
          </a:xfrm>
          <a:prstGeom prst="rect">
            <a:avLst/>
          </a:prstGeom>
        </p:spPr>
        <p:txBody>
          <a:bodyPr lIns="0" tIns="0" rIns="0" bIns="0">
            <a:spAutoFit/>
          </a:bodyPr>
          <a:lstStyle/>
          <a:p>
            <a:pPr marL="498475">
              <a:defRPr/>
            </a:pPr>
            <a:r>
              <a:rPr sz="1100" b="1" spc="-5" dirty="0">
                <a:latin typeface="Tahoma"/>
                <a:cs typeface="Tahoma"/>
              </a:rPr>
              <a:t>2010</a:t>
            </a:r>
            <a:endParaRPr sz="1100" dirty="0">
              <a:latin typeface="Tahoma"/>
              <a:cs typeface="Tahoma"/>
            </a:endParaRPr>
          </a:p>
          <a:p>
            <a:pPr marL="12700">
              <a:spcBef>
                <a:spcPts val="600"/>
              </a:spcBef>
              <a:defRPr/>
            </a:pPr>
            <a:r>
              <a:rPr sz="1000" spc="-5" dirty="0">
                <a:latin typeface="Tahoma"/>
                <a:cs typeface="Tahoma"/>
              </a:rPr>
              <a:t>Iron</a:t>
            </a:r>
            <a:r>
              <a:rPr sz="1000" spc="-90" dirty="0">
                <a:latin typeface="Tahoma"/>
                <a:cs typeface="Tahoma"/>
              </a:rPr>
              <a:t> </a:t>
            </a:r>
            <a:r>
              <a:rPr sz="1000" dirty="0">
                <a:latin typeface="Tahoma"/>
                <a:cs typeface="Tahoma"/>
              </a:rPr>
              <a:t>Curtain</a:t>
            </a:r>
          </a:p>
        </p:txBody>
      </p:sp>
      <p:sp>
        <p:nvSpPr>
          <p:cNvPr id="87" name="object 83">
            <a:extLst>
              <a:ext uri="{FF2B5EF4-FFF2-40B4-BE49-F238E27FC236}">
                <a16:creationId xmlns:a16="http://schemas.microsoft.com/office/drawing/2014/main" id="{24307099-E8BF-404D-B6A7-47245F5789B5}"/>
              </a:ext>
            </a:extLst>
          </p:cNvPr>
          <p:cNvSpPr txBox="1"/>
          <p:nvPr/>
        </p:nvSpPr>
        <p:spPr>
          <a:xfrm>
            <a:off x="9885364" y="1193801"/>
            <a:ext cx="706437" cy="123111"/>
          </a:xfrm>
          <a:prstGeom prst="rect">
            <a:avLst/>
          </a:prstGeom>
        </p:spPr>
        <p:txBody>
          <a:bodyPr lIns="0" tIns="0" rIns="0" bIns="0">
            <a:spAutoFit/>
          </a:bodyPr>
          <a:lstStyle/>
          <a:p>
            <a:pPr marL="12700">
              <a:defRPr/>
            </a:pPr>
            <a:r>
              <a:rPr sz="800" spc="-10" dirty="0">
                <a:solidFill>
                  <a:srgbClr val="FFFFFF"/>
                </a:solidFill>
                <a:latin typeface="Tahoma"/>
                <a:cs typeface="Tahoma"/>
              </a:rPr>
              <a:t>Artist’s concept</a:t>
            </a:r>
            <a:endParaRPr sz="800">
              <a:latin typeface="Tahoma"/>
              <a:cs typeface="Tahoma"/>
            </a:endParaRPr>
          </a:p>
        </p:txBody>
      </p:sp>
      <p:sp>
        <p:nvSpPr>
          <p:cNvPr id="13389" name="object 84">
            <a:extLst>
              <a:ext uri="{FF2B5EF4-FFF2-40B4-BE49-F238E27FC236}">
                <a16:creationId xmlns:a16="http://schemas.microsoft.com/office/drawing/2014/main" id="{BE34968D-AEC8-4ED4-B4D7-86FA62E79780}"/>
              </a:ext>
            </a:extLst>
          </p:cNvPr>
          <p:cNvSpPr>
            <a:spLocks noChangeArrowheads="1"/>
          </p:cNvSpPr>
          <p:nvPr/>
        </p:nvSpPr>
        <p:spPr bwMode="auto">
          <a:xfrm>
            <a:off x="9363075" y="5588000"/>
            <a:ext cx="1219200" cy="731838"/>
          </a:xfrm>
          <a:prstGeom prst="rect">
            <a:avLst/>
          </a:prstGeom>
          <a:blipFill dpi="0" rotWithShape="1">
            <a:blip r:embed="rId3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90" name="object 85">
            <a:extLst>
              <a:ext uri="{FF2B5EF4-FFF2-40B4-BE49-F238E27FC236}">
                <a16:creationId xmlns:a16="http://schemas.microsoft.com/office/drawing/2014/main" id="{BFC5B86D-8930-4858-9901-3774ED52464F}"/>
              </a:ext>
            </a:extLst>
          </p:cNvPr>
          <p:cNvSpPr>
            <a:spLocks/>
          </p:cNvSpPr>
          <p:nvPr/>
        </p:nvSpPr>
        <p:spPr bwMode="auto">
          <a:xfrm>
            <a:off x="9350375" y="5575300"/>
            <a:ext cx="1244600" cy="757238"/>
          </a:xfrm>
          <a:custGeom>
            <a:avLst/>
            <a:gdLst>
              <a:gd name="T0" fmla="*/ 1244346 w 1244600"/>
              <a:gd name="T1" fmla="*/ 755836 h 756920"/>
              <a:gd name="T2" fmla="*/ 1244346 w 1244600"/>
              <a:gd name="T3" fmla="*/ 3054 h 756920"/>
              <a:gd name="T4" fmla="*/ 1241298 w 1244600"/>
              <a:gd name="T5" fmla="*/ 0 h 756920"/>
              <a:gd name="T6" fmla="*/ 2285 w 1244600"/>
              <a:gd name="T7" fmla="*/ 0 h 756920"/>
              <a:gd name="T8" fmla="*/ 0 w 1244600"/>
              <a:gd name="T9" fmla="*/ 3054 h 756920"/>
              <a:gd name="T10" fmla="*/ 0 w 1244600"/>
              <a:gd name="T11" fmla="*/ 755836 h 756920"/>
              <a:gd name="T12" fmla="*/ 2286 w 1244600"/>
              <a:gd name="T13" fmla="*/ 758893 h 756920"/>
              <a:gd name="T14" fmla="*/ 6096 w 1244600"/>
              <a:gd name="T15" fmla="*/ 758893 h 756920"/>
              <a:gd name="T16" fmla="*/ 6096 w 1244600"/>
              <a:gd name="T17" fmla="*/ 12988 h 756920"/>
              <a:gd name="T18" fmla="*/ 12192 w 1244600"/>
              <a:gd name="T19" fmla="*/ 6878 h 756920"/>
              <a:gd name="T20" fmla="*/ 12192 w 1244600"/>
              <a:gd name="T21" fmla="*/ 12988 h 756920"/>
              <a:gd name="T22" fmla="*/ 1231391 w 1244600"/>
              <a:gd name="T23" fmla="*/ 12988 h 756920"/>
              <a:gd name="T24" fmla="*/ 1231392 w 1244600"/>
              <a:gd name="T25" fmla="*/ 6878 h 756920"/>
              <a:gd name="T26" fmla="*/ 1237488 w 1244600"/>
              <a:gd name="T27" fmla="*/ 12988 h 756920"/>
              <a:gd name="T28" fmla="*/ 1237488 w 1244600"/>
              <a:gd name="T29" fmla="*/ 758893 h 756920"/>
              <a:gd name="T30" fmla="*/ 1241298 w 1244600"/>
              <a:gd name="T31" fmla="*/ 758893 h 756920"/>
              <a:gd name="T32" fmla="*/ 1244346 w 1244600"/>
              <a:gd name="T33" fmla="*/ 755836 h 756920"/>
              <a:gd name="T34" fmla="*/ 12192 w 1244600"/>
              <a:gd name="T35" fmla="*/ 12988 h 756920"/>
              <a:gd name="T36" fmla="*/ 12192 w 1244600"/>
              <a:gd name="T37" fmla="*/ 6878 h 756920"/>
              <a:gd name="T38" fmla="*/ 6096 w 1244600"/>
              <a:gd name="T39" fmla="*/ 12988 h 756920"/>
              <a:gd name="T40" fmla="*/ 12192 w 1244600"/>
              <a:gd name="T41" fmla="*/ 12988 h 756920"/>
              <a:gd name="T42" fmla="*/ 12192 w 1244600"/>
              <a:gd name="T43" fmla="*/ 745901 h 756920"/>
              <a:gd name="T44" fmla="*/ 12192 w 1244600"/>
              <a:gd name="T45" fmla="*/ 12988 h 756920"/>
              <a:gd name="T46" fmla="*/ 6096 w 1244600"/>
              <a:gd name="T47" fmla="*/ 12988 h 756920"/>
              <a:gd name="T48" fmla="*/ 6096 w 1244600"/>
              <a:gd name="T49" fmla="*/ 745901 h 756920"/>
              <a:gd name="T50" fmla="*/ 12192 w 1244600"/>
              <a:gd name="T51" fmla="*/ 745901 h 756920"/>
              <a:gd name="T52" fmla="*/ 1237488 w 1244600"/>
              <a:gd name="T53" fmla="*/ 745901 h 756920"/>
              <a:gd name="T54" fmla="*/ 6096 w 1244600"/>
              <a:gd name="T55" fmla="*/ 745901 h 756920"/>
              <a:gd name="T56" fmla="*/ 12192 w 1244600"/>
              <a:gd name="T57" fmla="*/ 752015 h 756920"/>
              <a:gd name="T58" fmla="*/ 12191 w 1244600"/>
              <a:gd name="T59" fmla="*/ 758893 h 756920"/>
              <a:gd name="T60" fmla="*/ 1231391 w 1244600"/>
              <a:gd name="T61" fmla="*/ 758893 h 756920"/>
              <a:gd name="T62" fmla="*/ 1231392 w 1244600"/>
              <a:gd name="T63" fmla="*/ 752015 h 756920"/>
              <a:gd name="T64" fmla="*/ 1237488 w 1244600"/>
              <a:gd name="T65" fmla="*/ 745901 h 756920"/>
              <a:gd name="T66" fmla="*/ 12191 w 1244600"/>
              <a:gd name="T67" fmla="*/ 758893 h 756920"/>
              <a:gd name="T68" fmla="*/ 12192 w 1244600"/>
              <a:gd name="T69" fmla="*/ 752015 h 756920"/>
              <a:gd name="T70" fmla="*/ 6096 w 1244600"/>
              <a:gd name="T71" fmla="*/ 745901 h 756920"/>
              <a:gd name="T72" fmla="*/ 6096 w 1244600"/>
              <a:gd name="T73" fmla="*/ 758893 h 756920"/>
              <a:gd name="T74" fmla="*/ 12191 w 1244600"/>
              <a:gd name="T75" fmla="*/ 758893 h 756920"/>
              <a:gd name="T76" fmla="*/ 1237488 w 1244600"/>
              <a:gd name="T77" fmla="*/ 12988 h 756920"/>
              <a:gd name="T78" fmla="*/ 1231392 w 1244600"/>
              <a:gd name="T79" fmla="*/ 6878 h 756920"/>
              <a:gd name="T80" fmla="*/ 1231391 w 1244600"/>
              <a:gd name="T81" fmla="*/ 12988 h 756920"/>
              <a:gd name="T82" fmla="*/ 1237488 w 1244600"/>
              <a:gd name="T83" fmla="*/ 12988 h 756920"/>
              <a:gd name="T84" fmla="*/ 1237488 w 1244600"/>
              <a:gd name="T85" fmla="*/ 745901 h 756920"/>
              <a:gd name="T86" fmla="*/ 1237488 w 1244600"/>
              <a:gd name="T87" fmla="*/ 12988 h 756920"/>
              <a:gd name="T88" fmla="*/ 1231391 w 1244600"/>
              <a:gd name="T89" fmla="*/ 12988 h 756920"/>
              <a:gd name="T90" fmla="*/ 1231391 w 1244600"/>
              <a:gd name="T91" fmla="*/ 745901 h 756920"/>
              <a:gd name="T92" fmla="*/ 1237488 w 1244600"/>
              <a:gd name="T93" fmla="*/ 745901 h 756920"/>
              <a:gd name="T94" fmla="*/ 1237488 w 1244600"/>
              <a:gd name="T95" fmla="*/ 758893 h 756920"/>
              <a:gd name="T96" fmla="*/ 1237488 w 1244600"/>
              <a:gd name="T97" fmla="*/ 745901 h 756920"/>
              <a:gd name="T98" fmla="*/ 1231392 w 1244600"/>
              <a:gd name="T99" fmla="*/ 752015 h 756920"/>
              <a:gd name="T100" fmla="*/ 1231391 w 1244600"/>
              <a:gd name="T101" fmla="*/ 758893 h 756920"/>
              <a:gd name="T102" fmla="*/ 1237488 w 1244600"/>
              <a:gd name="T103" fmla="*/ 758893 h 7569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44600" h="756920">
                <a:moveTo>
                  <a:pt x="1244346" y="753617"/>
                </a:moveTo>
                <a:lnTo>
                  <a:pt x="1244346" y="3047"/>
                </a:lnTo>
                <a:lnTo>
                  <a:pt x="1241298" y="0"/>
                </a:lnTo>
                <a:lnTo>
                  <a:pt x="2285" y="0"/>
                </a:lnTo>
                <a:lnTo>
                  <a:pt x="0" y="3047"/>
                </a:lnTo>
                <a:lnTo>
                  <a:pt x="0" y="753617"/>
                </a:lnTo>
                <a:lnTo>
                  <a:pt x="2286" y="756665"/>
                </a:lnTo>
                <a:lnTo>
                  <a:pt x="6096" y="756665"/>
                </a:lnTo>
                <a:lnTo>
                  <a:pt x="6096" y="12953"/>
                </a:lnTo>
                <a:lnTo>
                  <a:pt x="12192" y="6857"/>
                </a:lnTo>
                <a:lnTo>
                  <a:pt x="12192" y="12953"/>
                </a:lnTo>
                <a:lnTo>
                  <a:pt x="1231391" y="12953"/>
                </a:lnTo>
                <a:lnTo>
                  <a:pt x="1231392" y="6857"/>
                </a:lnTo>
                <a:lnTo>
                  <a:pt x="1237488" y="12953"/>
                </a:lnTo>
                <a:lnTo>
                  <a:pt x="1237488" y="756665"/>
                </a:lnTo>
                <a:lnTo>
                  <a:pt x="1241298" y="756665"/>
                </a:lnTo>
                <a:lnTo>
                  <a:pt x="1244346" y="753617"/>
                </a:lnTo>
                <a:close/>
              </a:path>
              <a:path w="1244600" h="756920">
                <a:moveTo>
                  <a:pt x="12192" y="12953"/>
                </a:moveTo>
                <a:lnTo>
                  <a:pt x="12192" y="6857"/>
                </a:lnTo>
                <a:lnTo>
                  <a:pt x="6096" y="12953"/>
                </a:lnTo>
                <a:lnTo>
                  <a:pt x="12192" y="12953"/>
                </a:lnTo>
                <a:close/>
              </a:path>
              <a:path w="1244600" h="756920">
                <a:moveTo>
                  <a:pt x="12192" y="743711"/>
                </a:moveTo>
                <a:lnTo>
                  <a:pt x="12192" y="12953"/>
                </a:lnTo>
                <a:lnTo>
                  <a:pt x="6096" y="12953"/>
                </a:lnTo>
                <a:lnTo>
                  <a:pt x="6096" y="743711"/>
                </a:lnTo>
                <a:lnTo>
                  <a:pt x="12192" y="743711"/>
                </a:lnTo>
                <a:close/>
              </a:path>
              <a:path w="1244600" h="756920">
                <a:moveTo>
                  <a:pt x="1237488" y="743711"/>
                </a:moveTo>
                <a:lnTo>
                  <a:pt x="6096" y="743711"/>
                </a:lnTo>
                <a:lnTo>
                  <a:pt x="12192" y="749807"/>
                </a:lnTo>
                <a:lnTo>
                  <a:pt x="12191" y="756665"/>
                </a:lnTo>
                <a:lnTo>
                  <a:pt x="1231391" y="756665"/>
                </a:lnTo>
                <a:lnTo>
                  <a:pt x="1231392" y="749807"/>
                </a:lnTo>
                <a:lnTo>
                  <a:pt x="1237488" y="743711"/>
                </a:lnTo>
                <a:close/>
              </a:path>
              <a:path w="1244600" h="756920">
                <a:moveTo>
                  <a:pt x="12191" y="756665"/>
                </a:moveTo>
                <a:lnTo>
                  <a:pt x="12192" y="749807"/>
                </a:lnTo>
                <a:lnTo>
                  <a:pt x="6096" y="743711"/>
                </a:lnTo>
                <a:lnTo>
                  <a:pt x="6096" y="756665"/>
                </a:lnTo>
                <a:lnTo>
                  <a:pt x="12191" y="756665"/>
                </a:lnTo>
                <a:close/>
              </a:path>
              <a:path w="1244600" h="756920">
                <a:moveTo>
                  <a:pt x="1237488" y="12953"/>
                </a:moveTo>
                <a:lnTo>
                  <a:pt x="1231392" y="6857"/>
                </a:lnTo>
                <a:lnTo>
                  <a:pt x="1231391" y="12953"/>
                </a:lnTo>
                <a:lnTo>
                  <a:pt x="1237488" y="12953"/>
                </a:lnTo>
                <a:close/>
              </a:path>
              <a:path w="1244600" h="756920">
                <a:moveTo>
                  <a:pt x="1237488" y="743711"/>
                </a:moveTo>
                <a:lnTo>
                  <a:pt x="1237488" y="12953"/>
                </a:lnTo>
                <a:lnTo>
                  <a:pt x="1231391" y="12953"/>
                </a:lnTo>
                <a:lnTo>
                  <a:pt x="1231391" y="743711"/>
                </a:lnTo>
                <a:lnTo>
                  <a:pt x="1237488" y="743711"/>
                </a:lnTo>
                <a:close/>
              </a:path>
              <a:path w="1244600" h="756920">
                <a:moveTo>
                  <a:pt x="1237488" y="756665"/>
                </a:moveTo>
                <a:lnTo>
                  <a:pt x="1237488" y="743711"/>
                </a:lnTo>
                <a:lnTo>
                  <a:pt x="1231392" y="749807"/>
                </a:lnTo>
                <a:lnTo>
                  <a:pt x="1231391" y="756665"/>
                </a:lnTo>
                <a:lnTo>
                  <a:pt x="1237488" y="7566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13391" name="object 86">
            <a:extLst>
              <a:ext uri="{FF2B5EF4-FFF2-40B4-BE49-F238E27FC236}">
                <a16:creationId xmlns:a16="http://schemas.microsoft.com/office/drawing/2014/main" id="{E88D5E74-A3E5-41D2-944C-241C76101BC1}"/>
              </a:ext>
            </a:extLst>
          </p:cNvPr>
          <p:cNvSpPr txBox="1">
            <a:spLocks noChangeArrowheads="1"/>
          </p:cNvSpPr>
          <p:nvPr/>
        </p:nvSpPr>
        <p:spPr bwMode="auto">
          <a:xfrm>
            <a:off x="9474200" y="6145214"/>
            <a:ext cx="1068388"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842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425"/>
              </a:lnSpc>
              <a:spcBef>
                <a:spcPct val="0"/>
              </a:spcBef>
              <a:buNone/>
            </a:pPr>
            <a:r>
              <a:rPr lang="ja-JP" altLang="ja-JP" sz="1200" b="1">
                <a:solidFill>
                  <a:srgbClr val="FFFFFF"/>
                </a:solidFill>
                <a:latin typeface="Tahoma" panose="020B0604030504040204" pitchFamily="34" charset="0"/>
                <a:cs typeface="Tahoma" panose="020B0604030504040204" pitchFamily="34" charset="0"/>
              </a:rPr>
              <a:t>2015</a:t>
            </a:r>
            <a:endParaRPr lang="ja-JP" altLang="ja-JP" sz="1200">
              <a:latin typeface="Tahoma" panose="020B0604030504040204" pitchFamily="34" charset="0"/>
              <a:cs typeface="Tahoma" panose="020B0604030504040204" pitchFamily="34" charset="0"/>
            </a:endParaRPr>
          </a:p>
        </p:txBody>
      </p:sp>
      <p:sp>
        <p:nvSpPr>
          <p:cNvPr id="13392" name="object 87">
            <a:extLst>
              <a:ext uri="{FF2B5EF4-FFF2-40B4-BE49-F238E27FC236}">
                <a16:creationId xmlns:a16="http://schemas.microsoft.com/office/drawing/2014/main" id="{3AB61DC1-760E-4554-813A-961AD3CDF3A4}"/>
              </a:ext>
            </a:extLst>
          </p:cNvPr>
          <p:cNvSpPr>
            <a:spLocks noChangeArrowheads="1"/>
          </p:cNvSpPr>
          <p:nvPr/>
        </p:nvSpPr>
        <p:spPr bwMode="auto">
          <a:xfrm>
            <a:off x="9201151" y="2798763"/>
            <a:ext cx="1431925" cy="990600"/>
          </a:xfrm>
          <a:prstGeom prst="rect">
            <a:avLst/>
          </a:prstGeom>
          <a:blipFill dpi="0" rotWithShape="1">
            <a:blip r:embed="rId3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93" name="object 88">
            <a:extLst>
              <a:ext uri="{FF2B5EF4-FFF2-40B4-BE49-F238E27FC236}">
                <a16:creationId xmlns:a16="http://schemas.microsoft.com/office/drawing/2014/main" id="{2BC961F1-F0AD-4F67-9E3A-4CCF5F1E3DF5}"/>
              </a:ext>
            </a:extLst>
          </p:cNvPr>
          <p:cNvSpPr txBox="1">
            <a:spLocks noChangeArrowheads="1"/>
          </p:cNvSpPr>
          <p:nvPr/>
        </p:nvSpPr>
        <p:spPr bwMode="auto">
          <a:xfrm>
            <a:off x="9299576" y="3794125"/>
            <a:ext cx="9556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075"/>
              </a:lnSpc>
              <a:spcBef>
                <a:spcPct val="0"/>
              </a:spcBef>
              <a:buNone/>
            </a:pPr>
            <a:r>
              <a:rPr lang="ja-JP" altLang="ja-JP" sz="1000">
                <a:latin typeface="Tahoma" panose="020B0604030504040204" pitchFamily="34" charset="0"/>
                <a:cs typeface="Tahoma" panose="020B0604030504040204" pitchFamily="34" charset="0"/>
              </a:rPr>
              <a:t>ASW Continuous  Trail Unmanned  Vessel (ACTUV)</a:t>
            </a:r>
          </a:p>
        </p:txBody>
      </p:sp>
      <p:sp>
        <p:nvSpPr>
          <p:cNvPr id="13394" name="object 89">
            <a:extLst>
              <a:ext uri="{FF2B5EF4-FFF2-40B4-BE49-F238E27FC236}">
                <a16:creationId xmlns:a16="http://schemas.microsoft.com/office/drawing/2014/main" id="{65E2FB1B-97C9-463F-9500-510D376652DF}"/>
              </a:ext>
            </a:extLst>
          </p:cNvPr>
          <p:cNvSpPr txBox="1">
            <a:spLocks noChangeArrowheads="1"/>
          </p:cNvSpPr>
          <p:nvPr/>
        </p:nvSpPr>
        <p:spPr bwMode="auto">
          <a:xfrm>
            <a:off x="8731250" y="1819276"/>
            <a:ext cx="9080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032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latin typeface="Tahoma" panose="020B0604030504040204" pitchFamily="34" charset="0"/>
                <a:cs typeface="Tahoma" panose="020B0604030504040204" pitchFamily="34" charset="0"/>
              </a:rPr>
              <a:t>2013</a:t>
            </a:r>
            <a:endParaRPr lang="ja-JP" altLang="ja-JP" sz="1100">
              <a:latin typeface="Tahoma" panose="020B0604030504040204" pitchFamily="34" charset="0"/>
              <a:cs typeface="Tahoma" panose="020B0604030504040204" pitchFamily="34" charset="0"/>
            </a:endParaRPr>
          </a:p>
        </p:txBody>
      </p:sp>
      <p:sp>
        <p:nvSpPr>
          <p:cNvPr id="96" name="object 90">
            <a:extLst>
              <a:ext uri="{FF2B5EF4-FFF2-40B4-BE49-F238E27FC236}">
                <a16:creationId xmlns:a16="http://schemas.microsoft.com/office/drawing/2014/main" id="{6B265DC3-82C7-4B8A-87CD-E9B2FFDE6074}"/>
              </a:ext>
            </a:extLst>
          </p:cNvPr>
          <p:cNvSpPr txBox="1"/>
          <p:nvPr/>
        </p:nvSpPr>
        <p:spPr>
          <a:xfrm>
            <a:off x="7896225" y="1128714"/>
            <a:ext cx="706438" cy="123111"/>
          </a:xfrm>
          <a:prstGeom prst="rect">
            <a:avLst/>
          </a:prstGeom>
        </p:spPr>
        <p:txBody>
          <a:bodyPr lIns="0" tIns="0" rIns="0" bIns="0">
            <a:spAutoFit/>
          </a:bodyPr>
          <a:lstStyle/>
          <a:p>
            <a:pPr marL="12700">
              <a:defRPr/>
            </a:pPr>
            <a:r>
              <a:rPr sz="800" spc="-10" dirty="0">
                <a:latin typeface="Tahoma"/>
                <a:cs typeface="Tahoma"/>
              </a:rPr>
              <a:t>Artist’s</a:t>
            </a:r>
            <a:r>
              <a:rPr sz="800" spc="-15" dirty="0">
                <a:latin typeface="Tahoma"/>
                <a:cs typeface="Tahoma"/>
              </a:rPr>
              <a:t> </a:t>
            </a:r>
            <a:r>
              <a:rPr sz="800" spc="-10" dirty="0">
                <a:latin typeface="Tahoma"/>
                <a:cs typeface="Tahoma"/>
              </a:rPr>
              <a:t>concept</a:t>
            </a:r>
            <a:endParaRPr sz="800">
              <a:latin typeface="Tahoma"/>
              <a:cs typeface="Tahoma"/>
            </a:endParaRPr>
          </a:p>
        </p:txBody>
      </p:sp>
      <p:sp>
        <p:nvSpPr>
          <p:cNvPr id="13396" name="正方形/長方形 1">
            <a:extLst>
              <a:ext uri="{FF2B5EF4-FFF2-40B4-BE49-F238E27FC236}">
                <a16:creationId xmlns:a16="http://schemas.microsoft.com/office/drawing/2014/main" id="{E4CB530D-FE79-4DD7-BDED-5B59526BCC75}"/>
              </a:ext>
            </a:extLst>
          </p:cNvPr>
          <p:cNvSpPr>
            <a:spLocks noChangeArrowheads="1"/>
          </p:cNvSpPr>
          <p:nvPr/>
        </p:nvSpPr>
        <p:spPr bwMode="auto">
          <a:xfrm>
            <a:off x="9556750" y="1989138"/>
            <a:ext cx="11572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ts val="463"/>
              </a:spcBef>
              <a:buNone/>
            </a:pPr>
            <a:r>
              <a:rPr lang="ja-JP" altLang="ja-JP" sz="900">
                <a:latin typeface="Tahoma" panose="020B0604030504040204" pitchFamily="34" charset="0"/>
                <a:cs typeface="Tahoma" panose="020B0604030504040204" pitchFamily="34" charset="0"/>
              </a:rPr>
              <a:t>Persistent Close  Air Support  (PCAS)</a:t>
            </a:r>
          </a:p>
        </p:txBody>
      </p:sp>
      <p:sp>
        <p:nvSpPr>
          <p:cNvPr id="3" name="正方形/長方形 2">
            <a:extLst>
              <a:ext uri="{FF2B5EF4-FFF2-40B4-BE49-F238E27FC236}">
                <a16:creationId xmlns:a16="http://schemas.microsoft.com/office/drawing/2014/main" id="{618032B2-86B9-4F77-BEA2-6FAF0A340188}"/>
              </a:ext>
            </a:extLst>
          </p:cNvPr>
          <p:cNvSpPr/>
          <p:nvPr/>
        </p:nvSpPr>
        <p:spPr>
          <a:xfrm>
            <a:off x="8578850" y="1989138"/>
            <a:ext cx="1212850" cy="508000"/>
          </a:xfrm>
          <a:prstGeom prst="rect">
            <a:avLst/>
          </a:prstGeom>
        </p:spPr>
        <p:txBody>
          <a:bodyPr>
            <a:spAutoFit/>
          </a:bodyPr>
          <a:lstStyle/>
          <a:p>
            <a:pPr algn="ctr">
              <a:spcBef>
                <a:spcPts val="450"/>
              </a:spcBef>
              <a:defRPr/>
            </a:pPr>
            <a:r>
              <a:rPr lang="ja-JP" altLang="ja-JP" sz="800" dirty="0">
                <a:latin typeface="Meiryo UI" panose="020B0604030504040204" pitchFamily="50" charset="-128"/>
                <a:ea typeface="Meiryo UI" panose="020B0604030504040204" pitchFamily="50" charset="-128"/>
                <a:cs typeface="Tahoma" panose="020B0604030504040204" pitchFamily="34" charset="0"/>
              </a:rPr>
              <a:t>Legged  Squad  Support  System(LS3</a:t>
            </a:r>
            <a:r>
              <a:rPr lang="ja-JP" altLang="en-US" sz="800" dirty="0">
                <a:latin typeface="Meiryo UI" panose="020B0604030504040204" pitchFamily="50" charset="-128"/>
                <a:ea typeface="Meiryo UI" panose="020B0604030504040204" pitchFamily="50" charset="-128"/>
                <a:cs typeface="Tahoma" panose="020B0604030504040204" pitchFamily="34" charset="0"/>
              </a:rPr>
              <a:t>）</a:t>
            </a:r>
            <a:r>
              <a:rPr lang="ja-JP" altLang="ja-JP" sz="1050" b="1" dirty="0">
                <a:solidFill>
                  <a:srgbClr val="FFFFFF"/>
                </a:solidFill>
                <a:latin typeface="Meiryo UI" panose="020B0604030504040204" pitchFamily="50" charset="-128"/>
                <a:ea typeface="Meiryo UI" panose="020B0604030504040204" pitchFamily="50" charset="-128"/>
                <a:cs typeface="Tahoma" panose="020B0604030504040204" pitchFamily="34" charset="0"/>
              </a:rPr>
              <a:t>6</a:t>
            </a:r>
            <a:endParaRPr lang="ja-JP" altLang="ja-JP" sz="1050" dirty="0">
              <a:latin typeface="Meiryo UI" panose="020B0604030504040204" pitchFamily="50" charset="-128"/>
              <a:ea typeface="Meiryo UI" panose="020B0604030504040204" pitchFamily="50" charset="-128"/>
              <a:cs typeface="Tahoma" panose="020B0604030504040204" pitchFamily="34" charset="0"/>
            </a:endParaRPr>
          </a:p>
        </p:txBody>
      </p:sp>
      <p:sp>
        <p:nvSpPr>
          <p:cNvPr id="13398" name="object 79">
            <a:extLst>
              <a:ext uri="{FF2B5EF4-FFF2-40B4-BE49-F238E27FC236}">
                <a16:creationId xmlns:a16="http://schemas.microsoft.com/office/drawing/2014/main" id="{DC62AA07-DC54-4B55-9D41-CDF8DCEAF99B}"/>
              </a:ext>
            </a:extLst>
          </p:cNvPr>
          <p:cNvSpPr txBox="1">
            <a:spLocks noChangeArrowheads="1"/>
          </p:cNvSpPr>
          <p:nvPr/>
        </p:nvSpPr>
        <p:spPr bwMode="auto">
          <a:xfrm>
            <a:off x="9648826" y="2932113"/>
            <a:ext cx="91281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20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solidFill>
                  <a:srgbClr val="FFFFFF"/>
                </a:solidFill>
                <a:latin typeface="Tahoma" panose="020B0604030504040204" pitchFamily="34" charset="0"/>
                <a:cs typeface="Tahoma" panose="020B0604030504040204" pitchFamily="34" charset="0"/>
              </a:rPr>
              <a:t>201</a:t>
            </a:r>
            <a:r>
              <a:rPr lang="en-US" altLang="ja-JP" sz="1100" b="1">
                <a:solidFill>
                  <a:srgbClr val="FFFFFF"/>
                </a:solidFill>
                <a:latin typeface="Tahoma" panose="020B0604030504040204" pitchFamily="34" charset="0"/>
                <a:cs typeface="Tahoma" panose="020B0604030504040204" pitchFamily="34" charset="0"/>
              </a:rPr>
              <a:t>6</a:t>
            </a:r>
            <a:endParaRPr lang="ja-JP" altLang="ja-JP" sz="1100">
              <a:latin typeface="Tahoma" panose="020B0604030504040204" pitchFamily="34" charset="0"/>
              <a:cs typeface="Tahoma" panose="020B0604030504040204" pitchFamily="34" charset="0"/>
            </a:endParaRPr>
          </a:p>
        </p:txBody>
      </p:sp>
      <p:sp>
        <p:nvSpPr>
          <p:cNvPr id="13399" name="正方形/長方形 3">
            <a:extLst>
              <a:ext uri="{FF2B5EF4-FFF2-40B4-BE49-F238E27FC236}">
                <a16:creationId xmlns:a16="http://schemas.microsoft.com/office/drawing/2014/main" id="{077C1AF4-233F-4A60-B7A3-6106AA0DC311}"/>
              </a:ext>
            </a:extLst>
          </p:cNvPr>
          <p:cNvSpPr>
            <a:spLocks noChangeArrowheads="1"/>
          </p:cNvSpPr>
          <p:nvPr/>
        </p:nvSpPr>
        <p:spPr bwMode="auto">
          <a:xfrm>
            <a:off x="6775451" y="3752850"/>
            <a:ext cx="2202847" cy="22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075"/>
              </a:lnSpc>
              <a:spcBef>
                <a:spcPts val="150"/>
              </a:spcBef>
              <a:buNone/>
            </a:pPr>
            <a:r>
              <a:rPr lang="ja-JP" altLang="ja-JP" sz="900">
                <a:latin typeface="Tahoma" panose="020B0604030504040204" pitchFamily="34" charset="0"/>
                <a:cs typeface="Tahoma" panose="020B0604030504040204" pitchFamily="34" charset="0"/>
              </a:rPr>
              <a:t>Long Range  Anti-Ship Missile  (LRASM)</a:t>
            </a:r>
          </a:p>
        </p:txBody>
      </p:sp>
      <p:sp>
        <p:nvSpPr>
          <p:cNvPr id="13400" name="正方形/長方形 4">
            <a:extLst>
              <a:ext uri="{FF2B5EF4-FFF2-40B4-BE49-F238E27FC236}">
                <a16:creationId xmlns:a16="http://schemas.microsoft.com/office/drawing/2014/main" id="{D3B9BE31-8C98-452D-9A95-7E1190FD3EBF}"/>
              </a:ext>
            </a:extLst>
          </p:cNvPr>
          <p:cNvSpPr>
            <a:spLocks noChangeArrowheads="1"/>
          </p:cNvSpPr>
          <p:nvPr/>
        </p:nvSpPr>
        <p:spPr bwMode="auto">
          <a:xfrm>
            <a:off x="8343900" y="5000625"/>
            <a:ext cx="1162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ts val="388"/>
              </a:spcBef>
              <a:buNone/>
            </a:pPr>
            <a:r>
              <a:rPr lang="ja-JP" altLang="ja-JP" sz="1000">
                <a:latin typeface="Tahoma" panose="020B0604030504040204" pitchFamily="34" charset="0"/>
                <a:cs typeface="Tahoma" panose="020B0604030504040204" pitchFamily="34" charset="0"/>
              </a:rPr>
              <a:t>Damage Tolerant  Controls (DTC)</a:t>
            </a:r>
          </a:p>
        </p:txBody>
      </p:sp>
      <p:sp>
        <p:nvSpPr>
          <p:cNvPr id="13401" name="正方形/長方形 5">
            <a:extLst>
              <a:ext uri="{FF2B5EF4-FFF2-40B4-BE49-F238E27FC236}">
                <a16:creationId xmlns:a16="http://schemas.microsoft.com/office/drawing/2014/main" id="{38E1D0A9-B830-4A03-857B-7F4F7D1E4DDC}"/>
              </a:ext>
            </a:extLst>
          </p:cNvPr>
          <p:cNvSpPr>
            <a:spLocks noChangeArrowheads="1"/>
          </p:cNvSpPr>
          <p:nvPr/>
        </p:nvSpPr>
        <p:spPr bwMode="auto">
          <a:xfrm>
            <a:off x="9394826" y="6262689"/>
            <a:ext cx="123666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200"/>
              </a:lnSpc>
              <a:spcBef>
                <a:spcPts val="25"/>
              </a:spcBef>
              <a:buNone/>
            </a:pPr>
            <a:r>
              <a:rPr lang="ja-JP" altLang="ja-JP" sz="1000">
                <a:latin typeface="Tahoma" panose="020B0604030504040204" pitchFamily="34" charset="0"/>
                <a:cs typeface="Tahoma" panose="020B0604030504040204" pitchFamily="34" charset="0"/>
              </a:rPr>
              <a:t>Space Surveillance  Telescope (SST)</a:t>
            </a:r>
          </a:p>
        </p:txBody>
      </p:sp>
      <p:sp>
        <p:nvSpPr>
          <p:cNvPr id="13402" name="正方形/長方形 6">
            <a:extLst>
              <a:ext uri="{FF2B5EF4-FFF2-40B4-BE49-F238E27FC236}">
                <a16:creationId xmlns:a16="http://schemas.microsoft.com/office/drawing/2014/main" id="{1AAA60B9-0330-434A-9457-069064D9D7A0}"/>
              </a:ext>
            </a:extLst>
          </p:cNvPr>
          <p:cNvSpPr>
            <a:spLocks noChangeArrowheads="1"/>
          </p:cNvSpPr>
          <p:nvPr/>
        </p:nvSpPr>
        <p:spPr bwMode="auto">
          <a:xfrm>
            <a:off x="1520825" y="6310313"/>
            <a:ext cx="12636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ts val="225"/>
              </a:spcBef>
              <a:buNone/>
            </a:pPr>
            <a:r>
              <a:rPr lang="ja-JP" altLang="ja-JP" sz="900">
                <a:latin typeface="Tahoma" panose="020B0604030504040204" pitchFamily="34" charset="0"/>
                <a:cs typeface="Tahoma" panose="020B0604030504040204" pitchFamily="34" charset="0"/>
              </a:rPr>
              <a:t>Global Low Orbiting  Message Relay  (GLOMR)</a:t>
            </a:r>
          </a:p>
        </p:txBody>
      </p:sp>
      <p:sp>
        <p:nvSpPr>
          <p:cNvPr id="13403" name="正方形/長方形 7">
            <a:extLst>
              <a:ext uri="{FF2B5EF4-FFF2-40B4-BE49-F238E27FC236}">
                <a16:creationId xmlns:a16="http://schemas.microsoft.com/office/drawing/2014/main" id="{338AE0AA-57D4-42F0-86E6-BDF215866747}"/>
              </a:ext>
            </a:extLst>
          </p:cNvPr>
          <p:cNvSpPr>
            <a:spLocks noChangeArrowheads="1"/>
          </p:cNvSpPr>
          <p:nvPr/>
        </p:nvSpPr>
        <p:spPr bwMode="auto">
          <a:xfrm>
            <a:off x="4910139" y="3649663"/>
            <a:ext cx="1133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900">
                <a:latin typeface="Meiryo UI" panose="020B0604030504040204" pitchFamily="50" charset="-128"/>
                <a:ea typeface="Meiryo UI" panose="020B0604030504040204" pitchFamily="50" charset="-128"/>
                <a:cs typeface="Tahoma" panose="020B0604030504040204" pitchFamily="34" charset="0"/>
              </a:rPr>
              <a:t>Unmanned  Undersea  Vehicle </a:t>
            </a:r>
            <a:r>
              <a:rPr lang="ja-JP" altLang="en-US" sz="900">
                <a:latin typeface="Meiryo UI" panose="020B0604030504040204" pitchFamily="50" charset="-128"/>
                <a:ea typeface="Meiryo UI" panose="020B0604030504040204" pitchFamily="50" charset="-128"/>
                <a:cs typeface="Tahoma" panose="020B0604030504040204" pitchFamily="34" charset="0"/>
              </a:rPr>
              <a:t>（</a:t>
            </a:r>
            <a:r>
              <a:rPr lang="en-US" altLang="ja-JP" sz="900">
                <a:latin typeface="Meiryo UI" panose="020B0604030504040204" pitchFamily="50" charset="-128"/>
                <a:ea typeface="Meiryo UI" panose="020B0604030504040204" pitchFamily="50" charset="-128"/>
                <a:cs typeface="Tahoma" panose="020B0604030504040204" pitchFamily="34" charset="0"/>
              </a:rPr>
              <a:t>UUV</a:t>
            </a:r>
            <a:r>
              <a:rPr lang="ja-JP" altLang="en-US" sz="900">
                <a:latin typeface="Meiryo UI" panose="020B0604030504040204" pitchFamily="50" charset="-128"/>
                <a:ea typeface="Meiryo UI" panose="020B0604030504040204" pitchFamily="50" charset="-128"/>
                <a:cs typeface="Tahoma" panose="020B0604030504040204" pitchFamily="34" charset="0"/>
              </a:rPr>
              <a:t>）</a:t>
            </a:r>
          </a:p>
        </p:txBody>
      </p:sp>
      <p:sp>
        <p:nvSpPr>
          <p:cNvPr id="13404" name="正方形/長方形 1">
            <a:extLst>
              <a:ext uri="{FF2B5EF4-FFF2-40B4-BE49-F238E27FC236}">
                <a16:creationId xmlns:a16="http://schemas.microsoft.com/office/drawing/2014/main" id="{0B1E16EB-A098-4CCF-B98B-91223C6097FC}"/>
              </a:ext>
            </a:extLst>
          </p:cNvPr>
          <p:cNvSpPr>
            <a:spLocks noChangeArrowheads="1"/>
          </p:cNvSpPr>
          <p:nvPr/>
        </p:nvSpPr>
        <p:spPr bwMode="auto">
          <a:xfrm>
            <a:off x="3575051" y="1916114"/>
            <a:ext cx="10334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ts val="700"/>
              </a:spcBef>
              <a:buNone/>
            </a:pPr>
            <a:r>
              <a:rPr lang="ja-JP" altLang="ja-JP" sz="1000">
                <a:latin typeface="Tahoma" panose="020B0604030504040204" pitchFamily="34" charset="0"/>
                <a:cs typeface="Tahoma" panose="020B0604030504040204" pitchFamily="34" charset="0"/>
              </a:rPr>
              <a:t>Army Tactical  Missile System  (Assault Breaker)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E0511B3-50E3-C856-6FB5-BD2FD45BEBD8}"/>
              </a:ext>
            </a:extLst>
          </p:cNvPr>
          <p:cNvSpPr txBox="1"/>
          <p:nvPr/>
        </p:nvSpPr>
        <p:spPr>
          <a:xfrm>
            <a:off x="0" y="2875002"/>
            <a:ext cx="12192000" cy="1107996"/>
          </a:xfrm>
          <a:prstGeom prst="rect">
            <a:avLst/>
          </a:prstGeom>
          <a:noFill/>
        </p:spPr>
        <p:txBody>
          <a:bodyPr wrap="square">
            <a:spAutoFit/>
          </a:bodyPr>
          <a:lstStyle/>
          <a:p>
            <a:pPr algn="ctr"/>
            <a:r>
              <a:rPr lang="ja-JP" altLang="en-US" sz="6600" dirty="0">
                <a:solidFill>
                  <a:schemeClr val="bg1"/>
                </a:solidFill>
                <a:latin typeface="BIZ UDPゴシック" panose="020B0400000000000000" pitchFamily="50" charset="-128"/>
                <a:ea typeface="BIZ UDPゴシック" panose="020B0400000000000000" pitchFamily="50" charset="-128"/>
              </a:rPr>
              <a:t>前史</a:t>
            </a:r>
          </a:p>
        </p:txBody>
      </p:sp>
    </p:spTree>
    <p:extLst>
      <p:ext uri="{BB962C8B-B14F-4D97-AF65-F5344CB8AC3E}">
        <p14:creationId xmlns:p14="http://schemas.microsoft.com/office/powerpoint/2010/main" val="3329274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戦略爆撃＠ドレスデン爆撃</a:t>
            </a:r>
          </a:p>
        </p:txBody>
      </p:sp>
      <p:pic>
        <p:nvPicPr>
          <p:cNvPr id="3074" name="Picture 2" descr="undefined">
            <a:extLst>
              <a:ext uri="{FF2B5EF4-FFF2-40B4-BE49-F238E27FC236}">
                <a16:creationId xmlns:a16="http://schemas.microsoft.com/office/drawing/2014/main" id="{FECA1225-56D5-ACDD-32A9-5C7A9FB40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55" y="1183112"/>
            <a:ext cx="7885887" cy="51948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ドレスデン爆撃1945:空襲の惨禍から都市の再生まで | シンクレア・マッケイ, 若林 美佐知 |本 | 通販 | Amazon">
            <a:extLst>
              <a:ext uri="{FF2B5EF4-FFF2-40B4-BE49-F238E27FC236}">
                <a16:creationId xmlns:a16="http://schemas.microsoft.com/office/drawing/2014/main" id="{BDE482FE-498A-0668-392A-B6149626B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4891" y="1183112"/>
            <a:ext cx="3564230" cy="519482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6CF7CB3-47C9-C723-2A45-6A08BFA8E891}"/>
              </a:ext>
            </a:extLst>
          </p:cNvPr>
          <p:cNvSpPr txBox="1"/>
          <p:nvPr/>
        </p:nvSpPr>
        <p:spPr>
          <a:xfrm>
            <a:off x="3209238" y="6377940"/>
            <a:ext cx="1523018"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a:t>
            </a:r>
            <a:r>
              <a:rPr kumimoji="1" lang="en-US" altLang="ja-JP" sz="900" dirty="0">
                <a:latin typeface="BIZ UDPゴシック" panose="020B0400000000000000" pitchFamily="50" charset="-128"/>
                <a:ea typeface="BIZ UDPゴシック" panose="020B0400000000000000" pitchFamily="50" charset="-128"/>
              </a:rPr>
              <a:t>Wikipedia</a:t>
            </a:r>
            <a:endParaRPr kumimoji="1" lang="ja-JP" altLang="en-US" sz="9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D5931CB9-661F-3CBE-3D16-6A4DBDA26D67}"/>
              </a:ext>
            </a:extLst>
          </p:cNvPr>
          <p:cNvSpPr txBox="1"/>
          <p:nvPr/>
        </p:nvSpPr>
        <p:spPr>
          <a:xfrm>
            <a:off x="9295497" y="6377940"/>
            <a:ext cx="1523018"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（出所）白水社</a:t>
            </a:r>
          </a:p>
        </p:txBody>
      </p:sp>
    </p:spTree>
    <p:extLst>
      <p:ext uri="{BB962C8B-B14F-4D97-AF65-F5344CB8AC3E}">
        <p14:creationId xmlns:p14="http://schemas.microsoft.com/office/powerpoint/2010/main" val="1748727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戦略爆撃＠東京大空襲</a:t>
            </a:r>
          </a:p>
        </p:txBody>
      </p:sp>
      <p:sp>
        <p:nvSpPr>
          <p:cNvPr id="2" name="テキスト ボックス 1">
            <a:extLst>
              <a:ext uri="{FF2B5EF4-FFF2-40B4-BE49-F238E27FC236}">
                <a16:creationId xmlns:a16="http://schemas.microsoft.com/office/drawing/2014/main" id="{A6CF7CB3-47C9-C723-2A45-6A08BFA8E891}"/>
              </a:ext>
            </a:extLst>
          </p:cNvPr>
          <p:cNvSpPr txBox="1"/>
          <p:nvPr/>
        </p:nvSpPr>
        <p:spPr>
          <a:xfrm>
            <a:off x="3077263" y="6377940"/>
            <a:ext cx="1523018"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（出所）東京新聞</a:t>
            </a:r>
          </a:p>
        </p:txBody>
      </p:sp>
      <p:sp>
        <p:nvSpPr>
          <p:cNvPr id="4" name="テキスト ボックス 3">
            <a:extLst>
              <a:ext uri="{FF2B5EF4-FFF2-40B4-BE49-F238E27FC236}">
                <a16:creationId xmlns:a16="http://schemas.microsoft.com/office/drawing/2014/main" id="{D5931CB9-661F-3CBE-3D16-6A4DBDA26D67}"/>
              </a:ext>
            </a:extLst>
          </p:cNvPr>
          <p:cNvSpPr txBox="1"/>
          <p:nvPr/>
        </p:nvSpPr>
        <p:spPr>
          <a:xfrm>
            <a:off x="9306220" y="6632464"/>
            <a:ext cx="1523018"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（出所）産経ニュース</a:t>
            </a:r>
          </a:p>
        </p:txBody>
      </p:sp>
      <p:pic>
        <p:nvPicPr>
          <p:cNvPr id="1026" name="Picture 2" descr="東京大空襲写真集 | 世界遺産(負遺産)情報">
            <a:extLst>
              <a:ext uri="{FF2B5EF4-FFF2-40B4-BE49-F238E27FC236}">
                <a16:creationId xmlns:a16="http://schemas.microsoft.com/office/drawing/2014/main" id="{D90CB03B-9236-8989-C4ED-0E6B23B4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85" y="739140"/>
            <a:ext cx="7620000" cy="563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戦後70年～大空襲（2）】帝都を襲った「赤い悪魔」 おぶった子の死を気付かぬ母も 「町中すべてが真っ白け」（1/7ページ） - 産経ニュース">
            <a:extLst>
              <a:ext uri="{FF2B5EF4-FFF2-40B4-BE49-F238E27FC236}">
                <a16:creationId xmlns:a16="http://schemas.microsoft.com/office/drawing/2014/main" id="{14479511-0D37-2EFC-C9E7-C56FD3274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453" y="3644413"/>
            <a:ext cx="4198667" cy="29880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東京大空襲 に対する画像結果">
            <a:extLst>
              <a:ext uri="{FF2B5EF4-FFF2-40B4-BE49-F238E27FC236}">
                <a16:creationId xmlns:a16="http://schemas.microsoft.com/office/drawing/2014/main" id="{DA9907F7-AD0C-5202-D728-4D403E918B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0746" y="560479"/>
            <a:ext cx="4198667" cy="292930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C8CB274-ECE6-C9BD-C274-C7C147AA6412}"/>
              </a:ext>
            </a:extLst>
          </p:cNvPr>
          <p:cNvSpPr txBox="1"/>
          <p:nvPr/>
        </p:nvSpPr>
        <p:spPr>
          <a:xfrm>
            <a:off x="9118570" y="3448004"/>
            <a:ext cx="1523018"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（出所）米軍</a:t>
            </a:r>
          </a:p>
        </p:txBody>
      </p:sp>
    </p:spTree>
    <p:extLst>
      <p:ext uri="{BB962C8B-B14F-4D97-AF65-F5344CB8AC3E}">
        <p14:creationId xmlns:p14="http://schemas.microsoft.com/office/powerpoint/2010/main" val="3464482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イギリス海軍婦人部隊のボードゲームとオペレーションズリサーチ（</a:t>
            </a:r>
            <a:r>
              <a:rPr lang="en-US" altLang="ja-JP" sz="2400" b="1" dirty="0">
                <a:latin typeface="BIZ UDPゴシック" panose="020B0400000000000000" pitchFamily="50" charset="-128"/>
                <a:ea typeface="BIZ UDPゴシック" panose="020B0400000000000000" pitchFamily="50" charset="-128"/>
              </a:rPr>
              <a:t>OR</a:t>
            </a: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26" name="Picture 2" descr="小鳥と狼のゲーム">
            <a:extLst>
              <a:ext uri="{FF2B5EF4-FFF2-40B4-BE49-F238E27FC236}">
                <a16:creationId xmlns:a16="http://schemas.microsoft.com/office/drawing/2014/main" id="{56A34E59-7E10-29DB-8DFC-E663AEC8D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06" y="904378"/>
            <a:ext cx="3904102" cy="57307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5B801DB0-2203-7302-5B20-669B15EEB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929" y="892122"/>
            <a:ext cx="4242991" cy="58337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大西洋の戦い (第二次世界大戦) - Wikipedia さん">
            <a:extLst>
              <a:ext uri="{FF2B5EF4-FFF2-40B4-BE49-F238E27FC236}">
                <a16:creationId xmlns:a16="http://schemas.microsoft.com/office/drawing/2014/main" id="{719BDA16-7FC1-90DF-CBE3-472EE4A08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4844" y="904378"/>
            <a:ext cx="3040516" cy="187108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as_boot">
            <a:extLst>
              <a:ext uri="{FF2B5EF4-FFF2-40B4-BE49-F238E27FC236}">
                <a16:creationId xmlns:a16="http://schemas.microsoft.com/office/drawing/2014/main" id="{B03B58CE-2C68-98BF-A236-86381E198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1503" y="2921080"/>
            <a:ext cx="2526030" cy="356170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EF2DF69-4138-5487-7B55-911275A44611}"/>
              </a:ext>
            </a:extLst>
          </p:cNvPr>
          <p:cNvSpPr txBox="1"/>
          <p:nvPr/>
        </p:nvSpPr>
        <p:spPr>
          <a:xfrm>
            <a:off x="4925324" y="6497593"/>
            <a:ext cx="1859555" cy="261610"/>
          </a:xfrm>
          <a:prstGeom prst="rect">
            <a:avLst/>
          </a:prstGeom>
          <a:noFill/>
        </p:spPr>
        <p:txBody>
          <a:bodyPr wrap="square">
            <a:spAutoFit/>
          </a:bodyPr>
          <a:lstStyle/>
          <a:p>
            <a:pPr algn="ctr"/>
            <a:r>
              <a:rPr lang="ja-JP" altLang="en-US" sz="1100" b="0" i="0" dirty="0">
                <a:effectLst/>
                <a:latin typeface="UD デジタル 教科書体 NK-B" panose="02020700000000000000" pitchFamily="18" charset="-128"/>
                <a:ea typeface="UD デジタル 教科書体 NK-B" panose="02020700000000000000" pitchFamily="18" charset="-128"/>
              </a:rPr>
              <a:t>（出所）</a:t>
            </a:r>
            <a:r>
              <a:rPr lang="en-US" altLang="ja-JP" sz="1100" b="0" i="0" dirty="0">
                <a:effectLst/>
                <a:latin typeface="UD デジタル 教科書体 NK-B" panose="02020700000000000000" pitchFamily="18" charset="-128"/>
                <a:ea typeface="UD デジタル 教科書体 NK-B" panose="02020700000000000000" pitchFamily="18" charset="-128"/>
              </a:rPr>
              <a:t>Cinema</a:t>
            </a:r>
            <a:r>
              <a:rPr lang="ja-JP" altLang="en-US" sz="1100" b="0" i="0" dirty="0">
                <a:effectLst/>
                <a:latin typeface="UD デジタル 教科書体 NK-B" panose="02020700000000000000" pitchFamily="18" charset="-128"/>
                <a:ea typeface="UD デジタル 教科書体 NK-B" panose="02020700000000000000" pitchFamily="18" charset="-128"/>
              </a:rPr>
              <a:t>、１９８１年</a:t>
            </a:r>
            <a:endParaRPr lang="ja-JP" altLang="en-US" sz="1100"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61229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マンハッタン計画～巨大な技術開発のはじまり～</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2050" name="Picture 2" descr="リトル ボーイ ファットマン 違い">
            <a:extLst>
              <a:ext uri="{FF2B5EF4-FFF2-40B4-BE49-F238E27FC236}">
                <a16:creationId xmlns:a16="http://schemas.microsoft.com/office/drawing/2014/main" id="{FABB16B2-A320-E1F5-499B-3A30F3BED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76" y="622168"/>
            <a:ext cx="5398931" cy="60944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長崎原爆が爆発した瞬間。連続写真＝1945年8月9日、米軍撮影（13/64）－ナガサキ、フィルムの記憶：朝日新聞デジタル">
            <a:extLst>
              <a:ext uri="{FF2B5EF4-FFF2-40B4-BE49-F238E27FC236}">
                <a16:creationId xmlns:a16="http://schemas.microsoft.com/office/drawing/2014/main" id="{B0C26F3D-90A7-56D9-E029-77B4E0844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386" y="622527"/>
            <a:ext cx="4935915" cy="609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95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192000" cy="6857999"/>
            <a:chOff x="-6081" y="-1"/>
            <a:chExt cx="8999538" cy="5400675"/>
          </a:xfrm>
          <a:solidFill>
            <a:schemeClr val="accent5">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20871" y="428079"/>
              <a:ext cx="8972586" cy="4544514"/>
            </a:xfrm>
            <a:prstGeom prst="rect">
              <a:avLst/>
            </a:prstGeom>
            <a:grpFill/>
            <a:effectLst/>
          </p:spPr>
          <p:txBody>
            <a:bodyPr wrap="square" rtlCol="0">
              <a:spAutoFit/>
            </a:bodyPr>
            <a:lstStyle/>
            <a:p>
              <a:pPr algn="ctr"/>
              <a:r>
                <a:rPr lang="ja-JP" altLang="en-US" sz="88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お昼休みの</a:t>
              </a:r>
              <a:r>
                <a:rPr lang="en-US" altLang="ja-JP" sz="115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30</a:t>
              </a:r>
              <a:r>
                <a:rPr lang="ja-JP" altLang="en-US" sz="115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分</a:t>
              </a:r>
              <a:endParaRPr lang="en-US" altLang="ja-JP" sz="88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8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お時間を頂きます。</a:t>
              </a:r>
              <a:endParaRPr lang="en-US" altLang="ja-JP" sz="8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endParaRPr lang="en-US" altLang="ja-JP" sz="48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肩の力を抜いて</a:t>
              </a:r>
              <a:r>
                <a:rPr lang="ja-JP" altLang="en-US" sz="6600" dirty="0">
                  <a:ln w="19050">
                    <a:solidFill>
                      <a:schemeClr val="bg1">
                        <a:lumMod val="95000"/>
                      </a:schemeClr>
                    </a:solidFill>
                  </a:ln>
                  <a:solidFill>
                    <a:srgbClr val="FFC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ゆるり</a:t>
              </a: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と</a:t>
              </a:r>
              <a:endParaRPr lang="en-US" altLang="ja-JP"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お聴きください～</a:t>
              </a:r>
            </a:p>
          </p:txBody>
        </p:sp>
      </p:grpSp>
      <p:pic>
        <p:nvPicPr>
          <p:cNvPr id="10242" name="Picture 2" descr="集まってお弁当を食べる人たちのイラスト（スーツ）">
            <a:extLst>
              <a:ext uri="{FF2B5EF4-FFF2-40B4-BE49-F238E27FC236}">
                <a16:creationId xmlns:a16="http://schemas.microsoft.com/office/drawing/2014/main" id="{A168BC9B-361D-189A-7CF4-AB6FD3454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36" y="5166186"/>
            <a:ext cx="2390021" cy="179034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お昼寝のイラスト「幼稚園の昼休み」">
            <a:extLst>
              <a:ext uri="{FF2B5EF4-FFF2-40B4-BE49-F238E27FC236}">
                <a16:creationId xmlns:a16="http://schemas.microsoft.com/office/drawing/2014/main" id="{53388C81-989F-4C64-948C-079EC2DA8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8443" y="5070546"/>
            <a:ext cx="2504698" cy="176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63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長期業態ビジョン</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RAND</a:t>
            </a:r>
            <a:r>
              <a:rPr kumimoji="1" lang="ja-JP" altLang="en-US" sz="2400" b="1" dirty="0">
                <a:latin typeface="BIZ UDPゴシック" panose="020B0400000000000000" pitchFamily="50" charset="-128"/>
                <a:ea typeface="BIZ UDPゴシック" panose="020B0400000000000000" pitchFamily="50" charset="-128"/>
              </a:rPr>
              <a:t>は戦争から生まれた</a:t>
            </a:r>
          </a:p>
        </p:txBody>
      </p:sp>
      <p:pic>
        <p:nvPicPr>
          <p:cNvPr id="17" name="Picture 2" descr="\\Filer1\tto\Action_Items\Graphic_Support\eremenko\blank-revision-01.jpg">
            <a:extLst>
              <a:ext uri="{FF2B5EF4-FFF2-40B4-BE49-F238E27FC236}">
                <a16:creationId xmlns:a16="http://schemas.microsoft.com/office/drawing/2014/main" id="{D5B531EA-0289-7D70-E977-BAEBF124C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585"/>
          <a:stretch>
            <a:fillRect/>
          </a:stretch>
        </p:blipFill>
        <p:spPr bwMode="auto">
          <a:xfrm>
            <a:off x="1430447" y="5144313"/>
            <a:ext cx="91440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5">
            <a:extLst>
              <a:ext uri="{FF2B5EF4-FFF2-40B4-BE49-F238E27FC236}">
                <a16:creationId xmlns:a16="http://schemas.microsoft.com/office/drawing/2014/main" id="{274C22F2-4080-D433-B74C-AEA2B2B86B01}"/>
              </a:ext>
            </a:extLst>
          </p:cNvPr>
          <p:cNvSpPr txBox="1">
            <a:spLocks/>
          </p:cNvSpPr>
          <p:nvPr/>
        </p:nvSpPr>
        <p:spPr bwMode="auto">
          <a:xfrm>
            <a:off x="2257535" y="2710676"/>
            <a:ext cx="716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572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572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2000" b="1" u="sng">
                <a:solidFill>
                  <a:srgbClr val="000000"/>
                </a:solidFill>
                <a:latin typeface="Meiryo UI" panose="020B0604030504040204" pitchFamily="50" charset="-128"/>
                <a:ea typeface="Meiryo UI" panose="020B0604030504040204" pitchFamily="50" charset="-128"/>
              </a:rPr>
              <a:t>残念ながら「戦争は発明の母」である。</a:t>
            </a:r>
            <a:endParaRPr lang="en-US" altLang="ja-JP" sz="2000" b="1" u="sng">
              <a:solidFill>
                <a:srgbClr val="000000"/>
              </a:solidFill>
              <a:latin typeface="Meiryo UI" panose="020B0604030504040204" pitchFamily="50" charset="-128"/>
              <a:ea typeface="Meiryo UI" panose="020B0604030504040204" pitchFamily="50" charset="-128"/>
            </a:endParaRPr>
          </a:p>
        </p:txBody>
      </p:sp>
      <p:pic>
        <p:nvPicPr>
          <p:cNvPr id="20" name="Picture 2" descr="http://inri.client.jp/hexagon/floorB1F_hss/V2_4b.jpg">
            <a:extLst>
              <a:ext uri="{FF2B5EF4-FFF2-40B4-BE49-F238E27FC236}">
                <a16:creationId xmlns:a16="http://schemas.microsoft.com/office/drawing/2014/main" id="{9F105B72-97BE-03DF-48C0-7FCB7D9DE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16" y="581642"/>
            <a:ext cx="1987926" cy="249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descr="http://inri.client.jp/hexagon/floorB1F_hss/V1_2.jpg">
            <a:extLst>
              <a:ext uri="{FF2B5EF4-FFF2-40B4-BE49-F238E27FC236}">
                <a16:creationId xmlns:a16="http://schemas.microsoft.com/office/drawing/2014/main" id="{F400A33B-F470-F2E8-18FD-4596E1454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9322" y="708838"/>
            <a:ext cx="2809875"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descr="http://inri.client.jp/hexagon/floorB1F_hss/Me262.jpg">
            <a:extLst>
              <a:ext uri="{FF2B5EF4-FFF2-40B4-BE49-F238E27FC236}">
                <a16:creationId xmlns:a16="http://schemas.microsoft.com/office/drawing/2014/main" id="{9F298524-1486-7985-980F-2981079F5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016" y="3318023"/>
            <a:ext cx="36131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http://magicalart.jp/wp-content/uploads/F_ing_yHORTEN_HIX70.jpg">
            <a:extLst>
              <a:ext uri="{FF2B5EF4-FFF2-40B4-BE49-F238E27FC236}">
                <a16:creationId xmlns:a16="http://schemas.microsoft.com/office/drawing/2014/main" id="{ABE00CF1-CF6A-2F6C-95C8-880D9C9841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1815">
            <a:off x="7947139" y="1182812"/>
            <a:ext cx="3848556" cy="2215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図 1">
            <a:extLst>
              <a:ext uri="{FF2B5EF4-FFF2-40B4-BE49-F238E27FC236}">
                <a16:creationId xmlns:a16="http://schemas.microsoft.com/office/drawing/2014/main" id="{2FC0AB3A-E8FA-F64A-EE00-D400208A639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43660" y="3326626"/>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3">
            <a:extLst>
              <a:ext uri="{FF2B5EF4-FFF2-40B4-BE49-F238E27FC236}">
                <a16:creationId xmlns:a16="http://schemas.microsoft.com/office/drawing/2014/main" id="{D40660FB-3674-F7F3-4761-3069F7834EC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642982" y="3183600"/>
            <a:ext cx="1452472" cy="185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1">
            <a:extLst>
              <a:ext uri="{FF2B5EF4-FFF2-40B4-BE49-F238E27FC236}">
                <a16:creationId xmlns:a16="http://schemas.microsoft.com/office/drawing/2014/main" id="{2631D9CE-7339-272C-61E4-1E53DBC00567}"/>
              </a:ext>
            </a:extLst>
          </p:cNvPr>
          <p:cNvSpPr txBox="1">
            <a:spLocks noChangeArrowheads="1"/>
          </p:cNvSpPr>
          <p:nvPr/>
        </p:nvSpPr>
        <p:spPr bwMode="auto">
          <a:xfrm>
            <a:off x="6056422" y="3336151"/>
            <a:ext cx="23764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200">
                <a:solidFill>
                  <a:schemeClr val="bg1"/>
                </a:solidFill>
                <a:latin typeface="Meiryo UI" panose="020B0604030504040204" pitchFamily="50" charset="-128"/>
                <a:ea typeface="Meiryo UI" panose="020B0604030504040204" pitchFamily="50" charset="-128"/>
              </a:rPr>
              <a:t>ベネディクト・カンバーバッチ主演</a:t>
            </a:r>
          </a:p>
        </p:txBody>
      </p:sp>
      <p:sp>
        <p:nvSpPr>
          <p:cNvPr id="28" name="テキスト ボックス 13">
            <a:extLst>
              <a:ext uri="{FF2B5EF4-FFF2-40B4-BE49-F238E27FC236}">
                <a16:creationId xmlns:a16="http://schemas.microsoft.com/office/drawing/2014/main" id="{D0C9A97D-5BED-996A-E176-558C27A3306A}"/>
              </a:ext>
            </a:extLst>
          </p:cNvPr>
          <p:cNvSpPr txBox="1">
            <a:spLocks noChangeArrowheads="1"/>
          </p:cNvSpPr>
          <p:nvPr/>
        </p:nvSpPr>
        <p:spPr bwMode="auto">
          <a:xfrm>
            <a:off x="5337285" y="4818876"/>
            <a:ext cx="2374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a:solidFill>
                  <a:schemeClr val="bg1"/>
                </a:solidFill>
                <a:latin typeface="Meiryo UI" panose="020B0604030504040204" pitchFamily="50" charset="-128"/>
                <a:ea typeface="Meiryo UI" panose="020B0604030504040204" pitchFamily="50" charset="-128"/>
              </a:rPr>
              <a:t>「イミテーション・ゲーム」</a:t>
            </a:r>
          </a:p>
        </p:txBody>
      </p:sp>
      <p:pic>
        <p:nvPicPr>
          <p:cNvPr id="29" name="図 2">
            <a:extLst>
              <a:ext uri="{FF2B5EF4-FFF2-40B4-BE49-F238E27FC236}">
                <a16:creationId xmlns:a16="http://schemas.microsoft.com/office/drawing/2014/main" id="{7D8E5F34-2470-EE28-7F24-DD1D61ADC89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rot="1525428">
            <a:off x="9188489" y="765649"/>
            <a:ext cx="2590649" cy="13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689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E0511B3-50E3-C856-6FB5-BD2FD45BEBD8}"/>
              </a:ext>
            </a:extLst>
          </p:cNvPr>
          <p:cNvSpPr txBox="1"/>
          <p:nvPr/>
        </p:nvSpPr>
        <p:spPr>
          <a:xfrm>
            <a:off x="0" y="2875002"/>
            <a:ext cx="12192000" cy="1107996"/>
          </a:xfrm>
          <a:prstGeom prst="rect">
            <a:avLst/>
          </a:prstGeom>
          <a:noFill/>
        </p:spPr>
        <p:txBody>
          <a:bodyPr wrap="square">
            <a:spAutoFit/>
          </a:bodyPr>
          <a:lstStyle/>
          <a:p>
            <a:pPr algn="ctr"/>
            <a:r>
              <a:rPr lang="ja-JP" altLang="en-US" sz="6600" dirty="0">
                <a:solidFill>
                  <a:schemeClr val="bg1"/>
                </a:solidFill>
                <a:latin typeface="BIZ UDPゴシック" panose="020B0400000000000000" pitchFamily="50" charset="-128"/>
                <a:ea typeface="BIZ UDPゴシック" panose="020B0400000000000000" pitchFamily="50" charset="-128"/>
              </a:rPr>
              <a:t>ランドの実績</a:t>
            </a:r>
          </a:p>
        </p:txBody>
      </p:sp>
    </p:spTree>
    <p:extLst>
      <p:ext uri="{BB962C8B-B14F-4D97-AF65-F5344CB8AC3E}">
        <p14:creationId xmlns:p14="http://schemas.microsoft.com/office/powerpoint/2010/main" val="181102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5DB8328-3A18-0C33-8A59-DF3D05C44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478649"/>
            <a:ext cx="3914775" cy="391477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ランド研究所の事績</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21F502AF-B12A-5D2B-396C-8C73CBE8C2E3}"/>
              </a:ext>
            </a:extLst>
          </p:cNvPr>
          <p:cNvSpPr txBox="1"/>
          <p:nvPr/>
        </p:nvSpPr>
        <p:spPr>
          <a:xfrm>
            <a:off x="3095625" y="1139649"/>
            <a:ext cx="8610600" cy="1754326"/>
          </a:xfrm>
          <a:prstGeom prst="rect">
            <a:avLst/>
          </a:prstGeom>
          <a:noFill/>
        </p:spPr>
        <p:txBody>
          <a:bodyPr wrap="square">
            <a:spAutoFit/>
          </a:bodyPr>
          <a:lstStyle/>
          <a:p>
            <a:pPr algn="l"/>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1946</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l"/>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最初の衛星設計</a:t>
            </a:r>
            <a:endPar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b="0" i="1" dirty="0">
                <a:solidFill>
                  <a:schemeClr val="tx2">
                    <a:lumMod val="50000"/>
                  </a:schemeClr>
                </a:solidFill>
                <a:effectLst/>
                <a:latin typeface="BIZ UDPゴシック" panose="020B0400000000000000" pitchFamily="50" charset="-128"/>
                <a:ea typeface="BIZ UDPゴシック" panose="020B0400000000000000" pitchFamily="50" charset="-128"/>
              </a:rPr>
              <a:t>スプートニクの</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11</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年以上前、ランドランドはまだダグラス・エアクラフトに在籍中に最初の報告書「</a:t>
            </a:r>
            <a:r>
              <a:rPr lang="ja-JP" altLang="en-US" b="0" i="1" dirty="0">
                <a:solidFill>
                  <a:schemeClr val="tx2">
                    <a:lumMod val="50000"/>
                  </a:schemeClr>
                </a:solidFill>
                <a:effectLst/>
                <a:latin typeface="BIZ UDPゴシック" panose="020B0400000000000000" pitchFamily="50" charset="-128"/>
                <a:ea typeface="BIZ UDPゴシック" panose="020B0400000000000000" pitchFamily="50" charset="-128"/>
              </a:rPr>
              <a:t>世界周回実験宇宙船の予備設計」</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を発表した。当時、これは衛星宇宙船の基本的な現実に関する最も包括的な工学研究でした。</a:t>
            </a:r>
          </a:p>
        </p:txBody>
      </p:sp>
      <p:pic>
        <p:nvPicPr>
          <p:cNvPr id="8196" name="Picture 4">
            <a:extLst>
              <a:ext uri="{FF2B5EF4-FFF2-40B4-BE49-F238E27FC236}">
                <a16:creationId xmlns:a16="http://schemas.microsoft.com/office/drawing/2014/main" id="{2E44725A-CAD0-152B-F23E-D58F6A9BF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025" y="3242365"/>
            <a:ext cx="3609975" cy="36099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0E4151B-AB83-1255-E9C3-1794F8C9169A}"/>
              </a:ext>
            </a:extLst>
          </p:cNvPr>
          <p:cNvSpPr txBox="1"/>
          <p:nvPr/>
        </p:nvSpPr>
        <p:spPr>
          <a:xfrm>
            <a:off x="457201" y="4346013"/>
            <a:ext cx="8029574" cy="2031325"/>
          </a:xfrm>
          <a:prstGeom prst="rect">
            <a:avLst/>
          </a:prstGeom>
          <a:noFill/>
        </p:spPr>
        <p:txBody>
          <a:bodyPr wrap="square">
            <a:spAutoFit/>
          </a:bodyPr>
          <a:lstStyle/>
          <a:p>
            <a:pPr algn="r"/>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1948</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r"/>
            <a:r>
              <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rPr>
              <a:t>JOHNNIAC</a:t>
            </a:r>
          </a:p>
          <a:p>
            <a:pPr algn="l"/>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複雑な分析研究に対するソリューションの必要性が当時の計算能力を上回ったとき、</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RAND</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は独自のコンピューターを構築することにしました。数学者のジョン フォン ノイマンにちなんで名付けられた </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JOHNNIAC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は、メモリを格納した最初のメインフレーム コンピュータの </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1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つです。</a:t>
            </a:r>
          </a:p>
        </p:txBody>
      </p:sp>
    </p:spTree>
    <p:extLst>
      <p:ext uri="{BB962C8B-B14F-4D97-AF65-F5344CB8AC3E}">
        <p14:creationId xmlns:p14="http://schemas.microsoft.com/office/powerpoint/2010/main" val="293675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ランド研究所の事績</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9218" name="Picture 2">
            <a:extLst>
              <a:ext uri="{FF2B5EF4-FFF2-40B4-BE49-F238E27FC236}">
                <a16:creationId xmlns:a16="http://schemas.microsoft.com/office/drawing/2014/main" id="{745B5DF9-9B51-BF87-327E-C0BB38AB5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8437"/>
            <a:ext cx="3600450" cy="3600450"/>
          </a:xfrm>
          <a:prstGeom prst="rect">
            <a:avLst/>
          </a:prstGeom>
          <a:noFill/>
          <a:extLst>
            <a:ext uri="{909E8E84-426E-40DD-AFC4-6F175D3DCCD1}">
              <a14:hiddenFill xmlns:a14="http://schemas.microsoft.com/office/drawing/2010/main">
                <a:solidFill>
                  <a:srgbClr val="FFFFFF"/>
                </a:solidFill>
              </a14:hiddenFill>
            </a:ext>
          </a:extLst>
        </p:spPr>
      </p:pic>
      <p:sp>
        <p:nvSpPr>
          <p:cNvPr id="9377" name="テキスト ボックス 9376">
            <a:extLst>
              <a:ext uri="{FF2B5EF4-FFF2-40B4-BE49-F238E27FC236}">
                <a16:creationId xmlns:a16="http://schemas.microsoft.com/office/drawing/2014/main" id="{73F29A1A-6F87-296C-0804-998F03BD6F5D}"/>
              </a:ext>
            </a:extLst>
          </p:cNvPr>
          <p:cNvSpPr txBox="1"/>
          <p:nvPr/>
        </p:nvSpPr>
        <p:spPr>
          <a:xfrm>
            <a:off x="3736181" y="988440"/>
            <a:ext cx="8186736" cy="1754326"/>
          </a:xfrm>
          <a:prstGeom prst="rect">
            <a:avLst/>
          </a:prstGeom>
          <a:noFill/>
        </p:spPr>
        <p:txBody>
          <a:bodyPr wrap="square">
            <a:spAutoFit/>
          </a:bodyPr>
          <a:lstStyle/>
          <a:p>
            <a:pPr algn="l"/>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1950</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l"/>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ソビエト連邦に関する独創的な研究：クレムノロジー</a:t>
            </a:r>
            <a:endPar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b="0" i="1" dirty="0">
                <a:solidFill>
                  <a:schemeClr val="tx2">
                    <a:lumMod val="50000"/>
                  </a:schemeClr>
                </a:solidFill>
                <a:effectLst/>
                <a:latin typeface="BIZ UDPゴシック" panose="020B0400000000000000" pitchFamily="50" charset="-128"/>
                <a:ea typeface="BIZ UDPゴシック" panose="020B0400000000000000" pitchFamily="50" charset="-128"/>
              </a:rPr>
              <a:t>ランド研究所は、</a:t>
            </a:r>
            <a:r>
              <a:rPr lang="en-US" altLang="ja-JP" b="0" i="1" dirty="0">
                <a:solidFill>
                  <a:schemeClr val="tx2">
                    <a:lumMod val="50000"/>
                  </a:schemeClr>
                </a:solidFill>
                <a:effectLst/>
                <a:latin typeface="BIZ UDPゴシック" panose="020B0400000000000000" pitchFamily="50" charset="-128"/>
                <a:ea typeface="BIZ UDPゴシック" panose="020B0400000000000000" pitchFamily="50" charset="-128"/>
              </a:rPr>
              <a:t>1950 </a:t>
            </a:r>
            <a:r>
              <a:rPr lang="ja-JP" altLang="en-US" b="0" i="1" dirty="0">
                <a:solidFill>
                  <a:schemeClr val="tx2">
                    <a:lumMod val="50000"/>
                  </a:schemeClr>
                </a:solidFill>
                <a:effectLst/>
                <a:latin typeface="BIZ UDPゴシック" panose="020B0400000000000000" pitchFamily="50" charset="-128"/>
                <a:ea typeface="BIZ UDPゴシック" panose="020B0400000000000000" pitchFamily="50" charset="-128"/>
              </a:rPr>
              <a:t>年にネイサン・レイツ著</a:t>
            </a:r>
            <a:r>
              <a:rPr lang="en-US" altLang="ja-JP" b="0" i="1"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ja-JP" altLang="en-US" b="0" i="1" dirty="0">
                <a:solidFill>
                  <a:schemeClr val="tx2">
                    <a:lumMod val="50000"/>
                  </a:schemeClr>
                </a:solidFill>
                <a:effectLst/>
                <a:latin typeface="BIZ UDPゴシック" panose="020B0400000000000000" pitchFamily="50" charset="-128"/>
                <a:ea typeface="BIZ UDPゴシック" panose="020B0400000000000000" pitchFamily="50" charset="-128"/>
              </a:rPr>
              <a:t>政治局運営規定</a:t>
            </a:r>
            <a:r>
              <a:rPr lang="en-US" altLang="ja-JP" b="0" i="1"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でソビエト研究の分野を先駆け、ボリシェヴィズムの政治戦略を調査し、朝鮮における国連休戦交渉チームを支援した。</a:t>
            </a:r>
          </a:p>
        </p:txBody>
      </p:sp>
      <p:pic>
        <p:nvPicPr>
          <p:cNvPr id="9500" name="Picture 284">
            <a:extLst>
              <a:ext uri="{FF2B5EF4-FFF2-40B4-BE49-F238E27FC236}">
                <a16:creationId xmlns:a16="http://schemas.microsoft.com/office/drawing/2014/main" id="{C7E87C83-7C0A-E214-F99B-A4EE81DD4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9181" y="3355181"/>
            <a:ext cx="3502819" cy="3502819"/>
          </a:xfrm>
          <a:prstGeom prst="rect">
            <a:avLst/>
          </a:prstGeom>
          <a:noFill/>
          <a:extLst>
            <a:ext uri="{909E8E84-426E-40DD-AFC4-6F175D3DCCD1}">
              <a14:hiddenFill xmlns:a14="http://schemas.microsoft.com/office/drawing/2010/main">
                <a:solidFill>
                  <a:srgbClr val="FFFFFF"/>
                </a:solidFill>
              </a14:hiddenFill>
            </a:ext>
          </a:extLst>
        </p:spPr>
      </p:pic>
      <p:sp>
        <p:nvSpPr>
          <p:cNvPr id="9379" name="テキスト ボックス 9378">
            <a:extLst>
              <a:ext uri="{FF2B5EF4-FFF2-40B4-BE49-F238E27FC236}">
                <a16:creationId xmlns:a16="http://schemas.microsoft.com/office/drawing/2014/main" id="{E39D9C8E-7E3F-3423-DF85-FF2B8DC9CA43}"/>
              </a:ext>
            </a:extLst>
          </p:cNvPr>
          <p:cNvSpPr txBox="1"/>
          <p:nvPr/>
        </p:nvSpPr>
        <p:spPr>
          <a:xfrm>
            <a:off x="1472804" y="4615237"/>
            <a:ext cx="7052071" cy="1477328"/>
          </a:xfrm>
          <a:prstGeom prst="rect">
            <a:avLst/>
          </a:prstGeom>
          <a:noFill/>
        </p:spPr>
        <p:txBody>
          <a:bodyPr wrap="square">
            <a:spAutoFit/>
          </a:bodyPr>
          <a:lstStyle/>
          <a:p>
            <a:pPr algn="r"/>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1952</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r"/>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コスト分析と物流</a:t>
            </a:r>
            <a:endPar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RAND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は空軍初のプログラムベースの予算を作成し、総兵力コスト分析の基本概念を開発しました。</a:t>
            </a:r>
          </a:p>
        </p:txBody>
      </p:sp>
    </p:spTree>
    <p:extLst>
      <p:ext uri="{BB962C8B-B14F-4D97-AF65-F5344CB8AC3E}">
        <p14:creationId xmlns:p14="http://schemas.microsoft.com/office/powerpoint/2010/main" val="1576817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ランド研究所の事績</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9377" name="テキスト ボックス 9376">
            <a:extLst>
              <a:ext uri="{FF2B5EF4-FFF2-40B4-BE49-F238E27FC236}">
                <a16:creationId xmlns:a16="http://schemas.microsoft.com/office/drawing/2014/main" id="{73F29A1A-6F87-296C-0804-998F03BD6F5D}"/>
              </a:ext>
            </a:extLst>
          </p:cNvPr>
          <p:cNvSpPr txBox="1"/>
          <p:nvPr/>
        </p:nvSpPr>
        <p:spPr>
          <a:xfrm>
            <a:off x="3619499" y="916199"/>
            <a:ext cx="8410575" cy="2031325"/>
          </a:xfrm>
          <a:prstGeom prst="rect">
            <a:avLst/>
          </a:prstGeom>
          <a:noFill/>
        </p:spPr>
        <p:txBody>
          <a:bodyPr wrap="square">
            <a:spAutoFit/>
          </a:bodyPr>
          <a:lstStyle/>
          <a:p>
            <a:pPr algn="l"/>
            <a:r>
              <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rPr>
              <a:t>1954</a:t>
            </a:r>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l"/>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戦略空軍基地の選択と使用</a:t>
            </a:r>
          </a:p>
          <a:p>
            <a:pPr algn="l"/>
            <a:endParaRPr lang="en-US" altLang="ja-JP" b="1" i="0"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b="1" i="0" dirty="0">
                <a:solidFill>
                  <a:schemeClr val="tx2">
                    <a:lumMod val="50000"/>
                  </a:schemeClr>
                </a:solidFill>
                <a:effectLst/>
                <a:latin typeface="BIZ UDPゴシック" panose="020B0400000000000000" pitchFamily="50" charset="-128"/>
                <a:ea typeface="BIZ UDPゴシック" panose="020B0400000000000000" pitchFamily="50" charset="-128"/>
              </a:rPr>
              <a:t>アルバート・ウォールシュテッター率いるチームによる報告書は、米国を先制攻撃から第二攻撃の姿勢に移行させ、核抑止政策の根幹を揺るがした。空軍基地を米国の近くに配置し、長距離爆撃機や空中給油機に依存し、最終的に空軍の数十億ドルを節約することを提案した。</a:t>
            </a:r>
          </a:p>
        </p:txBody>
      </p:sp>
      <p:pic>
        <p:nvPicPr>
          <p:cNvPr id="10242" name="Picture 2">
            <a:extLst>
              <a:ext uri="{FF2B5EF4-FFF2-40B4-BE49-F238E27FC236}">
                <a16:creationId xmlns:a16="http://schemas.microsoft.com/office/drawing/2014/main" id="{0EBE5424-F883-DCE6-A982-6CE0663E4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8437"/>
            <a:ext cx="36195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DF079FC3-C715-AC76-EC1F-841CADD76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2" y="3238500"/>
            <a:ext cx="3619500" cy="36195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FBD119B-E0D7-7770-9004-A249C70F6902}"/>
              </a:ext>
            </a:extLst>
          </p:cNvPr>
          <p:cNvSpPr txBox="1"/>
          <p:nvPr/>
        </p:nvSpPr>
        <p:spPr>
          <a:xfrm>
            <a:off x="590549" y="4778114"/>
            <a:ext cx="8143875" cy="1477328"/>
          </a:xfrm>
          <a:prstGeom prst="rect">
            <a:avLst/>
          </a:prstGeom>
          <a:noFill/>
        </p:spPr>
        <p:txBody>
          <a:bodyPr wrap="square">
            <a:spAutoFit/>
          </a:bodyPr>
          <a:lstStyle/>
          <a:p>
            <a:pPr algn="r"/>
            <a:r>
              <a:rPr lang="en-US" altLang="ja-JP" b="0" cap="all" dirty="0">
                <a:solidFill>
                  <a:schemeClr val="tx2">
                    <a:lumMod val="50000"/>
                  </a:schemeClr>
                </a:solidFill>
                <a:effectLst/>
                <a:latin typeface="BIZ UDPゴシック" panose="020B0400000000000000" pitchFamily="50" charset="-128"/>
                <a:ea typeface="BIZ UDPゴシック" panose="020B0400000000000000" pitchFamily="50" charset="-128"/>
              </a:rPr>
              <a:t>1955</a:t>
            </a:r>
            <a:r>
              <a:rPr lang="ja-JP" altLang="en-US" b="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r"/>
            <a:r>
              <a:rPr lang="en-US" altLang="ja-JP" b="1" cap="all" dirty="0">
                <a:solidFill>
                  <a:schemeClr val="tx2">
                    <a:lumMod val="50000"/>
                  </a:schemeClr>
                </a:solidFill>
                <a:effectLst/>
                <a:latin typeface="BIZ UDPゴシック" panose="020B0400000000000000" pitchFamily="50" charset="-128"/>
                <a:ea typeface="BIZ UDPゴシック" panose="020B0400000000000000" pitchFamily="50" charset="-128"/>
              </a:rPr>
              <a:t>100,000</a:t>
            </a:r>
            <a:r>
              <a:rPr lang="ja-JP" altLang="en-US" b="1" cap="all" dirty="0">
                <a:solidFill>
                  <a:schemeClr val="tx2">
                    <a:lumMod val="50000"/>
                  </a:schemeClr>
                </a:solidFill>
                <a:effectLst/>
                <a:latin typeface="BIZ UDPゴシック" panose="020B0400000000000000" pitchFamily="50" charset="-128"/>
                <a:ea typeface="BIZ UDPゴシック" panose="020B0400000000000000" pitchFamily="50" charset="-128"/>
              </a:rPr>
              <a:t>の正規偏差を持つ１</a:t>
            </a:r>
            <a:r>
              <a:rPr lang="en-US" altLang="ja-JP" b="1" cap="all" dirty="0">
                <a:solidFill>
                  <a:schemeClr val="tx2">
                    <a:lumMod val="50000"/>
                  </a:schemeClr>
                </a:solidFill>
                <a:effectLst/>
                <a:latin typeface="BIZ UDPゴシック" panose="020B0400000000000000" pitchFamily="50" charset="-128"/>
                <a:ea typeface="BIZ UDPゴシック" panose="020B0400000000000000" pitchFamily="50" charset="-128"/>
              </a:rPr>
              <a:t>00</a:t>
            </a:r>
            <a:r>
              <a:rPr lang="ja-JP" altLang="en-US" b="1" cap="all" dirty="0">
                <a:solidFill>
                  <a:schemeClr val="tx2">
                    <a:lumMod val="50000"/>
                  </a:schemeClr>
                </a:solidFill>
                <a:effectLst/>
                <a:latin typeface="BIZ UDPゴシック" panose="020B0400000000000000" pitchFamily="50" charset="-128"/>
                <a:ea typeface="BIZ UDPゴシック" panose="020B0400000000000000" pitchFamily="50" charset="-128"/>
              </a:rPr>
              <a:t>万の乱数</a:t>
            </a:r>
            <a:endParaRPr lang="en-US" altLang="ja-JP" b="1"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r"/>
            <a:endParaRPr lang="ja-JP" altLang="en-US" b="1"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この乱数表は今でも、統計学者、物理学者、世論調査員、宝くじ管理者、品質管理エンジニアによって使用される乱数と正規偏差の最大の情報源です。</a:t>
            </a:r>
          </a:p>
        </p:txBody>
      </p:sp>
    </p:spTree>
    <p:extLst>
      <p:ext uri="{BB962C8B-B14F-4D97-AF65-F5344CB8AC3E}">
        <p14:creationId xmlns:p14="http://schemas.microsoft.com/office/powerpoint/2010/main" val="1023091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ランド研究所の事績</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9377" name="テキスト ボックス 9376">
            <a:extLst>
              <a:ext uri="{FF2B5EF4-FFF2-40B4-BE49-F238E27FC236}">
                <a16:creationId xmlns:a16="http://schemas.microsoft.com/office/drawing/2014/main" id="{73F29A1A-6F87-296C-0804-998F03BD6F5D}"/>
              </a:ext>
            </a:extLst>
          </p:cNvPr>
          <p:cNvSpPr txBox="1"/>
          <p:nvPr/>
        </p:nvSpPr>
        <p:spPr>
          <a:xfrm>
            <a:off x="3619499" y="916199"/>
            <a:ext cx="8410575" cy="1754326"/>
          </a:xfrm>
          <a:prstGeom prst="rect">
            <a:avLst/>
          </a:prstGeom>
          <a:noFill/>
        </p:spPr>
        <p:txBody>
          <a:bodyPr wrap="square">
            <a:spAutoFit/>
          </a:bodyPr>
          <a:lstStyle/>
          <a:p>
            <a:pPr algn="l"/>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1957</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l"/>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人工知能</a:t>
            </a:r>
            <a:endPar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情報処理言語 </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(IPL)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を使用した最初の成功した人工知能プログラムは、ランド大学のシステム研究所で開発されました。</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IPL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は、</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LISP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などの人気のある現代言語の前身です。</a:t>
            </a:r>
          </a:p>
        </p:txBody>
      </p:sp>
      <p:pic>
        <p:nvPicPr>
          <p:cNvPr id="11266" name="Picture 2">
            <a:extLst>
              <a:ext uri="{FF2B5EF4-FFF2-40B4-BE49-F238E27FC236}">
                <a16:creationId xmlns:a16="http://schemas.microsoft.com/office/drawing/2014/main" id="{9084057F-D656-B9A1-4741-F1E78EFBC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8437"/>
            <a:ext cx="36195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987E3FAC-B437-9855-3193-4A036AED1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3232840"/>
            <a:ext cx="4267200" cy="36195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B3AD55F-E0E0-1648-C63A-6EACAFCA7A57}"/>
              </a:ext>
            </a:extLst>
          </p:cNvPr>
          <p:cNvSpPr txBox="1"/>
          <p:nvPr/>
        </p:nvSpPr>
        <p:spPr>
          <a:xfrm>
            <a:off x="145255" y="4345199"/>
            <a:ext cx="7779545" cy="2308324"/>
          </a:xfrm>
          <a:prstGeom prst="rect">
            <a:avLst/>
          </a:prstGeom>
          <a:noFill/>
        </p:spPr>
        <p:txBody>
          <a:bodyPr wrap="square">
            <a:spAutoFit/>
          </a:bodyPr>
          <a:lstStyle/>
          <a:p>
            <a:pPr algn="r"/>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1958</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r"/>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偵察衛星システム</a:t>
            </a:r>
            <a:endPar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マート・デイビスとアムロム・カッツは、最初に成功した米国の衛星画像偵察システムのコンポーネントを設計しました。彼らの勧めにより、コロナ衛星は軍事目標の写真を撮影し、撮影したフィルムを強化カプセルに入れて地球に返送した。コロナ衛星計画は、世界中の国々の軍備に関する推測を排除することで、戦争勃発に対する抑止力として機能しました。</a:t>
            </a:r>
          </a:p>
        </p:txBody>
      </p:sp>
    </p:spTree>
    <p:extLst>
      <p:ext uri="{BB962C8B-B14F-4D97-AF65-F5344CB8AC3E}">
        <p14:creationId xmlns:p14="http://schemas.microsoft.com/office/powerpoint/2010/main" val="1478501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ランド研究所の事績</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9377" name="テキスト ボックス 9376">
            <a:extLst>
              <a:ext uri="{FF2B5EF4-FFF2-40B4-BE49-F238E27FC236}">
                <a16:creationId xmlns:a16="http://schemas.microsoft.com/office/drawing/2014/main" id="{73F29A1A-6F87-296C-0804-998F03BD6F5D}"/>
              </a:ext>
            </a:extLst>
          </p:cNvPr>
          <p:cNvSpPr txBox="1"/>
          <p:nvPr/>
        </p:nvSpPr>
        <p:spPr>
          <a:xfrm>
            <a:off x="3619499" y="916199"/>
            <a:ext cx="8410575" cy="2031325"/>
          </a:xfrm>
          <a:prstGeom prst="rect">
            <a:avLst/>
          </a:prstGeom>
          <a:noFill/>
        </p:spPr>
        <p:txBody>
          <a:bodyPr wrap="square">
            <a:spAutoFit/>
          </a:bodyPr>
          <a:lstStyle/>
          <a:p>
            <a:pPr algn="l"/>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1961</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l"/>
            <a:r>
              <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rPr>
              <a:t>RAND </a:t>
            </a:r>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タブレット</a:t>
            </a:r>
            <a:endPar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タブレットは、コンピュータに手書きのテキストやフリーハンドの描画を入力できるようにした最初のデバイスの </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1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つです。</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RAND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タブレットは、機能が限られており、商用利用するにはあまりにも高価でしたが、それでも、</a:t>
            </a:r>
            <a:r>
              <a:rPr lang="en-US" altLang="ja-JP" b="0" i="0" dirty="0" err="1">
                <a:solidFill>
                  <a:schemeClr val="tx2">
                    <a:lumMod val="50000"/>
                  </a:schemeClr>
                </a:solidFill>
                <a:effectLst/>
                <a:latin typeface="BIZ UDPゴシック" panose="020B0400000000000000" pitchFamily="50" charset="-128"/>
                <a:ea typeface="BIZ UDPゴシック" panose="020B0400000000000000" pitchFamily="50" charset="-128"/>
              </a:rPr>
              <a:t>PalmPilots</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Tablet PC</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iPad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への道を示しました。</a:t>
            </a:r>
          </a:p>
        </p:txBody>
      </p:sp>
      <p:sp>
        <p:nvSpPr>
          <p:cNvPr id="4" name="テキスト ボックス 3">
            <a:extLst>
              <a:ext uri="{FF2B5EF4-FFF2-40B4-BE49-F238E27FC236}">
                <a16:creationId xmlns:a16="http://schemas.microsoft.com/office/drawing/2014/main" id="{6B3AD55F-E0E0-1648-C63A-6EACAFCA7A57}"/>
              </a:ext>
            </a:extLst>
          </p:cNvPr>
          <p:cNvSpPr txBox="1"/>
          <p:nvPr/>
        </p:nvSpPr>
        <p:spPr>
          <a:xfrm>
            <a:off x="345280" y="4697624"/>
            <a:ext cx="8227223" cy="1754326"/>
          </a:xfrm>
          <a:prstGeom prst="rect">
            <a:avLst/>
          </a:prstGeom>
          <a:noFill/>
        </p:spPr>
        <p:txBody>
          <a:bodyPr wrap="square">
            <a:spAutoFit/>
          </a:bodyPr>
          <a:lstStyle/>
          <a:p>
            <a:pPr algn="r"/>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1962</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r"/>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パケット交換</a:t>
            </a:r>
            <a:r>
              <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rPr>
              <a:t>: </a:t>
            </a:r>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インターネットの萌芽</a:t>
            </a:r>
            <a:endPar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ポール・バランは、核攻撃に耐えられる通信ネットワークの計画を策定しました。この分散通信、つまりパケット交換の概念は、最終的にインターネットの基盤技術となりました。</a:t>
            </a:r>
          </a:p>
        </p:txBody>
      </p:sp>
      <p:pic>
        <p:nvPicPr>
          <p:cNvPr id="12290" name="Picture 2">
            <a:extLst>
              <a:ext uri="{FF2B5EF4-FFF2-40B4-BE49-F238E27FC236}">
                <a16:creationId xmlns:a16="http://schemas.microsoft.com/office/drawing/2014/main" id="{2260DCD6-745B-64EC-12E1-54CD31E25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8437"/>
            <a:ext cx="36195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4C46F271-A7C7-C8C3-FD14-C81902DB7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3" y="3167964"/>
            <a:ext cx="36195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810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ランド研究所の事績</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9377" name="テキスト ボックス 9376">
            <a:extLst>
              <a:ext uri="{FF2B5EF4-FFF2-40B4-BE49-F238E27FC236}">
                <a16:creationId xmlns:a16="http://schemas.microsoft.com/office/drawing/2014/main" id="{73F29A1A-6F87-296C-0804-998F03BD6F5D}"/>
              </a:ext>
            </a:extLst>
          </p:cNvPr>
          <p:cNvSpPr txBox="1"/>
          <p:nvPr/>
        </p:nvSpPr>
        <p:spPr>
          <a:xfrm>
            <a:off x="3762375" y="916199"/>
            <a:ext cx="8267699" cy="1754326"/>
          </a:xfrm>
          <a:prstGeom prst="rect">
            <a:avLst/>
          </a:prstGeom>
          <a:noFill/>
        </p:spPr>
        <p:txBody>
          <a:bodyPr wrap="square">
            <a:spAutoFit/>
          </a:bodyPr>
          <a:lstStyle/>
          <a:p>
            <a:pPr algn="l"/>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1964</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l"/>
            <a:r>
              <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rPr>
              <a:t>NATO</a:t>
            </a:r>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軍の計画</a:t>
            </a:r>
            <a:endPar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1960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年代に始まった </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RAND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の研究は、</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NATO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防衛計画作業部会の設立、最初の </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NATO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緊急事態調査、</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NATO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計画ガイダンスの作成、および </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NATO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柔軟な対応防衛戦略につながりました。</a:t>
            </a:r>
          </a:p>
        </p:txBody>
      </p:sp>
      <p:sp>
        <p:nvSpPr>
          <p:cNvPr id="4" name="テキスト ボックス 3">
            <a:extLst>
              <a:ext uri="{FF2B5EF4-FFF2-40B4-BE49-F238E27FC236}">
                <a16:creationId xmlns:a16="http://schemas.microsoft.com/office/drawing/2014/main" id="{6B3AD55F-E0E0-1648-C63A-6EACAFCA7A57}"/>
              </a:ext>
            </a:extLst>
          </p:cNvPr>
          <p:cNvSpPr txBox="1"/>
          <p:nvPr/>
        </p:nvSpPr>
        <p:spPr>
          <a:xfrm>
            <a:off x="219075" y="4392824"/>
            <a:ext cx="8162925" cy="2308324"/>
          </a:xfrm>
          <a:prstGeom prst="rect">
            <a:avLst/>
          </a:prstGeom>
          <a:noFill/>
        </p:spPr>
        <p:txBody>
          <a:bodyPr wrap="square">
            <a:spAutoFit/>
          </a:bodyPr>
          <a:lstStyle/>
          <a:p>
            <a:pPr algn="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１</a:t>
            </a:r>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966</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r"/>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ベトコンの動機と士気</a:t>
            </a:r>
            <a:endPar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r"/>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1960</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年代半ば、ランド研究所の研究チームは、南ベトナム政府に反対する勢力であるベトコンの幹部の「動機と士気」を研究した。ベトコン捕虜や脱北者に対して約</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2,000</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件の聞き取り調査が行われた。結果として得られた研究は、弾圧が南ベトナム政府の力を弱体化させるための敵全体の取り組みの重要な部分であることを特定した。</a:t>
            </a:r>
          </a:p>
        </p:txBody>
      </p:sp>
      <p:pic>
        <p:nvPicPr>
          <p:cNvPr id="13314" name="Picture 2">
            <a:extLst>
              <a:ext uri="{FF2B5EF4-FFF2-40B4-BE49-F238E27FC236}">
                <a16:creationId xmlns:a16="http://schemas.microsoft.com/office/drawing/2014/main" id="{808452CA-804B-D7F7-8ED3-94B0A5E08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8437"/>
            <a:ext cx="367665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52ADA6E-1009-20BD-3050-D6075AF89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0" y="3250687"/>
            <a:ext cx="36195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707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ランド研究所の事績</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9377" name="テキスト ボックス 9376">
            <a:extLst>
              <a:ext uri="{FF2B5EF4-FFF2-40B4-BE49-F238E27FC236}">
                <a16:creationId xmlns:a16="http://schemas.microsoft.com/office/drawing/2014/main" id="{73F29A1A-6F87-296C-0804-998F03BD6F5D}"/>
              </a:ext>
            </a:extLst>
          </p:cNvPr>
          <p:cNvSpPr txBox="1"/>
          <p:nvPr/>
        </p:nvSpPr>
        <p:spPr>
          <a:xfrm>
            <a:off x="3762375" y="916199"/>
            <a:ext cx="8267699" cy="2031325"/>
          </a:xfrm>
          <a:prstGeom prst="rect">
            <a:avLst/>
          </a:prstGeom>
          <a:noFill/>
        </p:spPr>
        <p:txBody>
          <a:bodyPr wrap="square">
            <a:spAutoFit/>
          </a:bodyPr>
          <a:lstStyle/>
          <a:p>
            <a:pPr algn="l"/>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1969</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l"/>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ケーブルテレビの未来</a:t>
            </a:r>
            <a:endPar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RAND</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の調査では、自由化された</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FCC</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規則の下ではケーブルテレビ業界の見通しは明るく、商業放送および非商業放送の市場に悪影響を与えることはないと結論付けている。この取り組みはその後の </a:t>
            </a:r>
            <a:r>
              <a:rPr lang="en-US" altLang="ja-JP" b="0" i="0" dirty="0">
                <a:solidFill>
                  <a:schemeClr val="tx2">
                    <a:lumMod val="50000"/>
                  </a:schemeClr>
                </a:solidFill>
                <a:effectLst/>
                <a:latin typeface="BIZ UDPゴシック" panose="020B0400000000000000" pitchFamily="50" charset="-128"/>
                <a:ea typeface="BIZ UDPゴシック" panose="020B0400000000000000" pitchFamily="50" charset="-128"/>
              </a:rPr>
              <a:t>FCC </a:t>
            </a:r>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の判決に重要な影響を与え、今日知られているようなケーブル業界の拡大を可能にしました。</a:t>
            </a:r>
          </a:p>
        </p:txBody>
      </p:sp>
      <p:sp>
        <p:nvSpPr>
          <p:cNvPr id="4" name="テキスト ボックス 3">
            <a:extLst>
              <a:ext uri="{FF2B5EF4-FFF2-40B4-BE49-F238E27FC236}">
                <a16:creationId xmlns:a16="http://schemas.microsoft.com/office/drawing/2014/main" id="{6B3AD55F-E0E0-1648-C63A-6EACAFCA7A57}"/>
              </a:ext>
            </a:extLst>
          </p:cNvPr>
          <p:cNvSpPr txBox="1"/>
          <p:nvPr/>
        </p:nvSpPr>
        <p:spPr>
          <a:xfrm>
            <a:off x="345280" y="4697624"/>
            <a:ext cx="8046245" cy="1754326"/>
          </a:xfrm>
          <a:prstGeom prst="rect">
            <a:avLst/>
          </a:prstGeom>
          <a:noFill/>
        </p:spPr>
        <p:txBody>
          <a:bodyPr wrap="square">
            <a:spAutoFit/>
          </a:bodyPr>
          <a:lstStyle/>
          <a:p>
            <a:pPr algn="r"/>
            <a:r>
              <a:rPr lang="en-US" altLang="ja-JP" b="0" i="0" cap="all" dirty="0">
                <a:solidFill>
                  <a:schemeClr val="tx2">
                    <a:lumMod val="50000"/>
                  </a:schemeClr>
                </a:solidFill>
                <a:effectLst/>
                <a:latin typeface="BIZ UDPゴシック" panose="020B0400000000000000" pitchFamily="50" charset="-128"/>
                <a:ea typeface="BIZ UDPゴシック" panose="020B0400000000000000" pitchFamily="50" charset="-128"/>
              </a:rPr>
              <a:t>1970</a:t>
            </a:r>
            <a:r>
              <a:rPr lang="ja-JP" altLang="en-US" b="0" i="0" cap="all" dirty="0">
                <a:solidFill>
                  <a:schemeClr val="tx2">
                    <a:lumMod val="50000"/>
                  </a:schemeClr>
                </a:solidFill>
                <a:effectLst/>
                <a:latin typeface="BIZ UDPゴシック" panose="020B0400000000000000" pitchFamily="50" charset="-128"/>
                <a:ea typeface="BIZ UDPゴシック" panose="020B0400000000000000" pitchFamily="50" charset="-128"/>
              </a:rPr>
              <a:t>年</a:t>
            </a:r>
          </a:p>
          <a:p>
            <a:pPr algn="r"/>
            <a:r>
              <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rPr>
              <a:t>惑星の地図作成</a:t>
            </a:r>
            <a:endParaRPr lang="en-US" altLang="ja-JP"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endParaRPr lang="ja-JP" altLang="en-US" b="1" i="0" cap="all"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b="0" i="0" dirty="0">
                <a:solidFill>
                  <a:schemeClr val="tx2">
                    <a:lumMod val="50000"/>
                  </a:schemeClr>
                </a:solidFill>
                <a:effectLst/>
                <a:latin typeface="BIZ UDPゴシック" panose="020B0400000000000000" pitchFamily="50" charset="-128"/>
                <a:ea typeface="BIZ UDPゴシック" panose="020B0400000000000000" pitchFamily="50" charset="-128"/>
              </a:rPr>
              <a:t>マート・デイビスは、火星・オービター、金星・水星、木星・土星・天王星・海王星の宇宙ミッションで使用される画像作成装置と戦略を指定する画像科学実験チームの一員になりました。</a:t>
            </a:r>
          </a:p>
        </p:txBody>
      </p:sp>
      <p:pic>
        <p:nvPicPr>
          <p:cNvPr id="14338" name="Picture 2">
            <a:extLst>
              <a:ext uri="{FF2B5EF4-FFF2-40B4-BE49-F238E27FC236}">
                <a16:creationId xmlns:a16="http://schemas.microsoft.com/office/drawing/2014/main" id="{6BD22C97-7F9A-BA02-F035-1A390BBD0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8437"/>
            <a:ext cx="36195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51832763-6554-20B8-A170-3C12AC5F5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0" y="3232840"/>
            <a:ext cx="36195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2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E0511B3-50E3-C856-6FB5-BD2FD45BEBD8}"/>
              </a:ext>
            </a:extLst>
          </p:cNvPr>
          <p:cNvSpPr txBox="1"/>
          <p:nvPr/>
        </p:nvSpPr>
        <p:spPr>
          <a:xfrm>
            <a:off x="0" y="2875002"/>
            <a:ext cx="12192000" cy="1107996"/>
          </a:xfrm>
          <a:prstGeom prst="rect">
            <a:avLst/>
          </a:prstGeom>
          <a:noFill/>
        </p:spPr>
        <p:txBody>
          <a:bodyPr wrap="square">
            <a:spAutoFit/>
          </a:bodyPr>
          <a:lstStyle/>
          <a:p>
            <a:pPr algn="ctr"/>
            <a:r>
              <a:rPr lang="ja-JP" altLang="en-US" sz="6600" dirty="0">
                <a:solidFill>
                  <a:schemeClr val="bg1"/>
                </a:solidFill>
                <a:latin typeface="BIZ UDPゴシック" panose="020B0400000000000000" pitchFamily="50" charset="-128"/>
                <a:ea typeface="BIZ UDPゴシック" panose="020B0400000000000000" pitchFamily="50" charset="-128"/>
              </a:rPr>
              <a:t>注目すべき成果</a:t>
            </a:r>
          </a:p>
        </p:txBody>
      </p:sp>
    </p:spTree>
    <p:extLst>
      <p:ext uri="{BB962C8B-B14F-4D97-AF65-F5344CB8AC3E}">
        <p14:creationId xmlns:p14="http://schemas.microsoft.com/office/powerpoint/2010/main" val="73384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F1144F0A-64CE-CA45-1692-159E1E5DE3AD}"/>
              </a:ext>
            </a:extLst>
          </p:cNvPr>
          <p:cNvGraphicFramePr>
            <a:graphicFrameLocks noGrp="1"/>
          </p:cNvGraphicFramePr>
          <p:nvPr>
            <p:extLst>
              <p:ext uri="{D42A27DB-BD31-4B8C-83A1-F6EECF244321}">
                <p14:modId xmlns:p14="http://schemas.microsoft.com/office/powerpoint/2010/main" val="60388993"/>
              </p:ext>
            </p:extLst>
          </p:nvPr>
        </p:nvGraphicFramePr>
        <p:xfrm>
          <a:off x="0" y="87962"/>
          <a:ext cx="12192000" cy="6682076"/>
        </p:xfrm>
        <a:graphic>
          <a:graphicData uri="http://schemas.openxmlformats.org/drawingml/2006/table">
            <a:tbl>
              <a:tblPr>
                <a:tableStyleId>{5C22544A-7EE6-4342-B048-85BDC9FD1C3A}</a:tableStyleId>
              </a:tblPr>
              <a:tblGrid>
                <a:gridCol w="1316052">
                  <a:extLst>
                    <a:ext uri="{9D8B030D-6E8A-4147-A177-3AD203B41FA5}">
                      <a16:colId xmlns:a16="http://schemas.microsoft.com/office/drawing/2014/main" val="2413923243"/>
                    </a:ext>
                  </a:extLst>
                </a:gridCol>
                <a:gridCol w="8070682">
                  <a:extLst>
                    <a:ext uri="{9D8B030D-6E8A-4147-A177-3AD203B41FA5}">
                      <a16:colId xmlns:a16="http://schemas.microsoft.com/office/drawing/2014/main" val="715572439"/>
                    </a:ext>
                  </a:extLst>
                </a:gridCol>
                <a:gridCol w="2805266">
                  <a:extLst>
                    <a:ext uri="{9D8B030D-6E8A-4147-A177-3AD203B41FA5}">
                      <a16:colId xmlns:a16="http://schemas.microsoft.com/office/drawing/2014/main" val="3432504775"/>
                    </a:ext>
                  </a:extLst>
                </a:gridCol>
              </a:tblGrid>
              <a:tr h="218910">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開催回数</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タイトル</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開催日</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extLst>
                  <a:ext uri="{0D108BD9-81ED-4DB2-BD59-A6C34878D82A}">
                    <a16:rowId xmlns:a16="http://schemas.microsoft.com/office/drawing/2014/main" val="429138279"/>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en-US" altLang="ja-JP" sz="1800" b="1" u="none" strike="noStrike" dirty="0">
                          <a:effectLst/>
                          <a:latin typeface="BIZ UDPゴシック" panose="020B0400000000000000" pitchFamily="50" charset="-128"/>
                          <a:ea typeface="BIZ UDPゴシック" panose="020B0400000000000000" pitchFamily="50" charset="-128"/>
                        </a:rPr>
                        <a:t>Web</a:t>
                      </a:r>
                      <a:r>
                        <a:rPr lang="ja-JP" altLang="en-US" sz="1800" b="1" u="none" strike="noStrike" dirty="0">
                          <a:effectLst/>
                          <a:latin typeface="BIZ UDPゴシック" panose="020B0400000000000000" pitchFamily="50" charset="-128"/>
                          <a:ea typeface="BIZ UDPゴシック" panose="020B0400000000000000" pitchFamily="50" charset="-128"/>
                        </a:rPr>
                        <a:t>探偵団　</a:t>
                      </a:r>
                      <a:r>
                        <a:rPr lang="ja-JP" altLang="en-US" sz="1800" u="none" strike="noStrike" dirty="0">
                          <a:effectLst/>
                          <a:latin typeface="BIZ UDPゴシック" panose="020B0400000000000000" pitchFamily="50" charset="-128"/>
                          <a:ea typeface="BIZ UDPゴシック" panose="020B0400000000000000" pitchFamily="50" charset="-128"/>
                        </a:rPr>
                        <a:t>～公開情報パワー～</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5</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23</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418943085"/>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2</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en-US" altLang="ja-JP" sz="1800" b="1" u="none" strike="noStrike" dirty="0">
                          <a:effectLst/>
                          <a:latin typeface="BIZ UDPゴシック" panose="020B0400000000000000" pitchFamily="50" charset="-128"/>
                          <a:ea typeface="BIZ UDPゴシック" panose="020B0400000000000000" pitchFamily="50" charset="-128"/>
                        </a:rPr>
                        <a:t>RNA</a:t>
                      </a:r>
                      <a:r>
                        <a:rPr lang="ja-JP" altLang="en-US" sz="1800" b="1" u="none" strike="noStrike" dirty="0">
                          <a:effectLst/>
                          <a:latin typeface="BIZ UDPゴシック" panose="020B0400000000000000" pitchFamily="50" charset="-128"/>
                          <a:ea typeface="BIZ UDPゴシック" panose="020B0400000000000000" pitchFamily="50" charset="-128"/>
                        </a:rPr>
                        <a:t>ワールド　</a:t>
                      </a:r>
                      <a:r>
                        <a:rPr lang="ja-JP" altLang="en-US" sz="1800" u="none" strike="noStrike" dirty="0">
                          <a:effectLst/>
                          <a:latin typeface="BIZ UDPゴシック" panose="020B0400000000000000" pitchFamily="50" charset="-128"/>
                          <a:ea typeface="BIZ UDPゴシック" panose="020B0400000000000000" pitchFamily="50" charset="-128"/>
                        </a:rPr>
                        <a:t>～医療・農業～</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6</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23</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847141526"/>
                  </a:ext>
                </a:extLst>
              </a:tr>
              <a:tr h="355232">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3</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人工知能のトレンドと</a:t>
                      </a:r>
                      <a:r>
                        <a:rPr lang="en-US" altLang="ja-JP" sz="1800" b="1" u="none" strike="noStrike" dirty="0">
                          <a:effectLst/>
                          <a:latin typeface="BIZ UDPゴシック" panose="020B0400000000000000" pitchFamily="50" charset="-128"/>
                          <a:ea typeface="BIZ UDPゴシック" panose="020B0400000000000000" pitchFamily="50" charset="-128"/>
                        </a:rPr>
                        <a:t>GPU</a:t>
                      </a:r>
                      <a:r>
                        <a:rPr lang="ja-JP" altLang="en-US" sz="1800" b="1" u="none" strike="noStrike" dirty="0">
                          <a:effectLst/>
                          <a:latin typeface="BIZ UDPゴシック" panose="020B0400000000000000" pitchFamily="50" charset="-128"/>
                          <a:ea typeface="BIZ UDPゴシック" panose="020B0400000000000000" pitchFamily="50" charset="-128"/>
                        </a:rPr>
                        <a:t>　</a:t>
                      </a:r>
                      <a:r>
                        <a:rPr lang="ja-JP" altLang="en-US" sz="1800" u="none" strike="noStrike" dirty="0">
                          <a:effectLst/>
                          <a:latin typeface="BIZ UDPゴシック" panose="020B0400000000000000" pitchFamily="50" charset="-128"/>
                          <a:ea typeface="BIZ UDPゴシック" panose="020B0400000000000000" pitchFamily="50" charset="-128"/>
                        </a:rPr>
                        <a:t>～トランスフォーマーとパーセプトロン～</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7</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642503312"/>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4</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中央銀行デジタル通貨の最新動向</a:t>
                      </a:r>
                      <a:endParaRPr lang="ja-JP" altLang="en-US"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8</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92524858"/>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5</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合成生物学　</a:t>
                      </a:r>
                      <a:r>
                        <a:rPr lang="ja-JP" altLang="en-US" sz="1800" u="none" strike="noStrike" dirty="0">
                          <a:effectLst/>
                          <a:latin typeface="BIZ UDPゴシック" panose="020B0400000000000000" pitchFamily="50" charset="-128"/>
                          <a:ea typeface="BIZ UDPゴシック" panose="020B0400000000000000" pitchFamily="50" charset="-128"/>
                        </a:rPr>
                        <a:t>～バイオ経済とベンチャー企業～</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9</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26</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96075186"/>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6</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アップサイクル技術　</a:t>
                      </a:r>
                      <a:r>
                        <a:rPr lang="ja-JP" altLang="en-US" sz="1800" u="none" strike="noStrike" dirty="0">
                          <a:effectLst/>
                          <a:latin typeface="BIZ UDPゴシック" panose="020B0400000000000000" pitchFamily="50" charset="-128"/>
                          <a:ea typeface="BIZ UDPゴシック" panose="020B0400000000000000" pitchFamily="50" charset="-128"/>
                        </a:rPr>
                        <a:t>～廃棄物に付加価値を！～</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10</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27007433"/>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7</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ラディカル・イノベーション組織　</a:t>
                      </a:r>
                      <a:r>
                        <a:rPr lang="ja-JP" altLang="en-US" sz="1800" u="none" strike="noStrike" dirty="0">
                          <a:effectLst/>
                          <a:latin typeface="BIZ UDPゴシック" panose="020B0400000000000000" pitchFamily="50" charset="-128"/>
                          <a:ea typeface="BIZ UDPゴシック" panose="020B0400000000000000" pitchFamily="50" charset="-128"/>
                        </a:rPr>
                        <a:t>～</a:t>
                      </a:r>
                      <a:r>
                        <a:rPr lang="en-US" altLang="ja-JP" sz="1800" u="none" strike="noStrike" dirty="0">
                          <a:effectLst/>
                          <a:latin typeface="BIZ UDPゴシック" panose="020B0400000000000000" pitchFamily="50" charset="-128"/>
                          <a:ea typeface="BIZ UDPゴシック" panose="020B0400000000000000" pitchFamily="50" charset="-128"/>
                        </a:rPr>
                        <a:t>DARPA</a:t>
                      </a:r>
                      <a:r>
                        <a:rPr lang="ja-JP" altLang="en-US" sz="1800" u="none" strike="noStrike" dirty="0">
                          <a:effectLst/>
                          <a:latin typeface="BIZ UDPゴシック" panose="020B0400000000000000" pitchFamily="50" charset="-128"/>
                          <a:ea typeface="BIZ UDPゴシック" panose="020B0400000000000000" pitchFamily="50" charset="-128"/>
                        </a:rPr>
                        <a:t>模倣組織～</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11</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23</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657357349"/>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8</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オルガノイド</a:t>
                      </a:r>
                      <a:r>
                        <a:rPr lang="ja-JP" altLang="en-US" sz="1800" u="none" strike="noStrike" dirty="0">
                          <a:effectLst/>
                          <a:latin typeface="BIZ UDPゴシック" panose="020B0400000000000000" pitchFamily="50" charset="-128"/>
                          <a:ea typeface="BIZ UDPゴシック" panose="020B0400000000000000" pitchFamily="50" charset="-128"/>
                        </a:rPr>
                        <a:t>　～培養脳とバイオ</a:t>
                      </a:r>
                      <a:r>
                        <a:rPr lang="en-US" altLang="ja-JP" sz="1800" u="none" strike="noStrike" dirty="0">
                          <a:effectLst/>
                          <a:latin typeface="BIZ UDPゴシック" panose="020B0400000000000000" pitchFamily="50" charset="-128"/>
                          <a:ea typeface="BIZ UDPゴシック" panose="020B0400000000000000" pitchFamily="50" charset="-128"/>
                        </a:rPr>
                        <a:t>AI</a:t>
                      </a:r>
                      <a:r>
                        <a:rPr lang="ja-JP" altLang="en-US" sz="1800" u="none" strike="noStrike" dirty="0">
                          <a:effectLst/>
                          <a:latin typeface="BIZ UDPゴシック" panose="020B0400000000000000" pitchFamily="50" charset="-128"/>
                          <a:ea typeface="BIZ UDPゴシック" panose="020B0400000000000000" pitchFamily="50" charset="-128"/>
                        </a:rPr>
                        <a:t>～</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12</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23</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12221017"/>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9</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航空・宇宙　</a:t>
                      </a:r>
                      <a:r>
                        <a:rPr lang="ja-JP" altLang="en-US" sz="1800" u="none" strike="noStrike" dirty="0">
                          <a:effectLst/>
                          <a:latin typeface="BIZ UDPゴシック" panose="020B0400000000000000" pitchFamily="50" charset="-128"/>
                          <a:ea typeface="BIZ UDPゴシック" panose="020B0400000000000000" pitchFamily="50" charset="-128"/>
                        </a:rPr>
                        <a:t>～人工衛星、無人機、極超音速～</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1</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83453050"/>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10</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アップサイクル技術（２）　</a:t>
                      </a:r>
                      <a:r>
                        <a:rPr lang="ja-JP" altLang="en-US" sz="1800" u="none" strike="noStrike" dirty="0">
                          <a:effectLst/>
                          <a:latin typeface="BIZ UDPゴシック" panose="020B0400000000000000" pitchFamily="50" charset="-128"/>
                          <a:ea typeface="BIZ UDPゴシック" panose="020B0400000000000000" pitchFamily="50" charset="-128"/>
                        </a:rPr>
                        <a:t>～技術フォーサイトレポート解説～</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2</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10</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275900830"/>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11</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ジェネレーティブ</a:t>
                      </a:r>
                      <a:r>
                        <a:rPr lang="en-US" altLang="ja-JP" sz="1800" b="1" u="none" strike="noStrike" dirty="0">
                          <a:effectLst/>
                          <a:latin typeface="BIZ UDPゴシック" panose="020B0400000000000000" pitchFamily="50" charset="-128"/>
                          <a:ea typeface="BIZ UDPゴシック" panose="020B0400000000000000" pitchFamily="50" charset="-128"/>
                        </a:rPr>
                        <a:t>AI</a:t>
                      </a:r>
                      <a:r>
                        <a:rPr lang="ja-JP" altLang="en-US" sz="1800" b="1" u="none" strike="noStrike" dirty="0">
                          <a:effectLst/>
                          <a:latin typeface="BIZ UDPゴシック" panose="020B0400000000000000" pitchFamily="50" charset="-128"/>
                          <a:ea typeface="BIZ UDPゴシック" panose="020B0400000000000000" pitchFamily="50" charset="-128"/>
                        </a:rPr>
                        <a:t>　</a:t>
                      </a:r>
                      <a:r>
                        <a:rPr lang="ja-JP" altLang="en-US" sz="1800" u="none" strike="noStrike" dirty="0">
                          <a:effectLst/>
                          <a:latin typeface="BIZ UDPゴシック" panose="020B0400000000000000" pitchFamily="50" charset="-128"/>
                          <a:ea typeface="BIZ UDPゴシック" panose="020B0400000000000000" pitchFamily="50" charset="-128"/>
                        </a:rPr>
                        <a:t>～画像合成、ボット、ディープフェイク～</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2</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24</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667821004"/>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12</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zh-CN" altLang="en-US" sz="1800" b="1" u="none" strike="noStrike" dirty="0">
                          <a:effectLst/>
                          <a:latin typeface="BIZ UDPゴシック" panose="020B0400000000000000" pitchFamily="50" charset="-128"/>
                          <a:ea typeface="BIZ UDPゴシック" panose="020B0400000000000000" pitchFamily="50" charset="-128"/>
                        </a:rPr>
                        <a:t>次世代原子力　</a:t>
                      </a:r>
                      <a:r>
                        <a:rPr lang="zh-CN" altLang="en-US" sz="1800" u="none" strike="noStrike" dirty="0">
                          <a:effectLst/>
                          <a:latin typeface="BIZ UDPゴシック" panose="020B0400000000000000" pitchFamily="50" charset="-128"/>
                          <a:ea typeface="BIZ UDPゴシック" panose="020B0400000000000000" pitchFamily="50" charset="-128"/>
                        </a:rPr>
                        <a:t>～新型炉、核廃棄物、原子炉活用～</a:t>
                      </a:r>
                      <a:endParaRPr lang="zh-CN"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3</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10</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862074599"/>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13</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ユーラシア地経学　</a:t>
                      </a:r>
                      <a:r>
                        <a:rPr lang="ja-JP" altLang="en-US" sz="1800" u="none" strike="noStrike" dirty="0">
                          <a:effectLst/>
                          <a:latin typeface="BIZ UDPゴシック" panose="020B0400000000000000" pitchFamily="50" charset="-128"/>
                          <a:ea typeface="BIZ UDPゴシック" panose="020B0400000000000000" pitchFamily="50" charset="-128"/>
                        </a:rPr>
                        <a:t>～リムランド、中央回廊、大陸</a:t>
                      </a:r>
                      <a:r>
                        <a:rPr lang="en-US" altLang="ja-JP" sz="1800" u="none" strike="noStrike" dirty="0">
                          <a:effectLst/>
                          <a:latin typeface="BIZ UDPゴシック" panose="020B0400000000000000" pitchFamily="50" charset="-128"/>
                          <a:ea typeface="BIZ UDPゴシック" panose="020B0400000000000000" pitchFamily="50" charset="-128"/>
                        </a:rPr>
                        <a:t>DX</a:t>
                      </a:r>
                      <a:r>
                        <a:rPr lang="ja-JP" altLang="en-US" sz="1800" u="none" strike="noStrike" dirty="0">
                          <a:effectLst/>
                          <a:latin typeface="BIZ UDPゴシック" panose="020B0400000000000000" pitchFamily="50" charset="-128"/>
                          <a:ea typeface="BIZ UDPゴシック" panose="020B0400000000000000" pitchFamily="50" charset="-128"/>
                        </a:rPr>
                        <a:t>～</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4</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24</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470446161"/>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14</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en-US" altLang="ja-JP" sz="1800" b="1" u="none" strike="noStrike" dirty="0">
                          <a:effectLst/>
                          <a:latin typeface="BIZ UDPゴシック" panose="020B0400000000000000" pitchFamily="50" charset="-128"/>
                          <a:ea typeface="BIZ UDPゴシック" panose="020B0400000000000000" pitchFamily="50" charset="-128"/>
                        </a:rPr>
                        <a:t>RNA</a:t>
                      </a:r>
                      <a:r>
                        <a:rPr lang="ja-JP" altLang="en-US" sz="1800" b="1" u="none" strike="noStrike" dirty="0">
                          <a:effectLst/>
                          <a:latin typeface="BIZ UDPゴシック" panose="020B0400000000000000" pitchFamily="50" charset="-128"/>
                          <a:ea typeface="BIZ UDPゴシック" panose="020B0400000000000000" pitchFamily="50" charset="-128"/>
                        </a:rPr>
                        <a:t>医薬　</a:t>
                      </a:r>
                      <a:r>
                        <a:rPr lang="ja-JP" altLang="en-US" sz="1800" u="none" strike="noStrike" dirty="0">
                          <a:effectLst/>
                          <a:latin typeface="BIZ UDPゴシック" panose="020B0400000000000000" pitchFamily="50" charset="-128"/>
                          <a:ea typeface="BIZ UDPゴシック" panose="020B0400000000000000" pitchFamily="50" charset="-128"/>
                        </a:rPr>
                        <a:t>～治療薬、ナノ脂質、プラスミド</a:t>
                      </a:r>
                      <a:r>
                        <a:rPr lang="en-US" altLang="ja-JP" sz="1800" u="none" strike="noStrike" dirty="0">
                          <a:effectLst/>
                          <a:latin typeface="BIZ UDPゴシック" panose="020B0400000000000000" pitchFamily="50" charset="-128"/>
                          <a:ea typeface="BIZ UDPゴシック" panose="020B0400000000000000" pitchFamily="50" charset="-128"/>
                        </a:rPr>
                        <a:t>DNA</a:t>
                      </a:r>
                      <a:r>
                        <a:rPr lang="ja-JP" altLang="en-US" sz="1800" u="none" strike="noStrike" dirty="0">
                          <a:effectLst/>
                          <a:latin typeface="BIZ UDPゴシック" panose="020B0400000000000000" pitchFamily="50" charset="-128"/>
                          <a:ea typeface="BIZ UDPゴシック" panose="020B0400000000000000" pitchFamily="50" charset="-128"/>
                        </a:rPr>
                        <a:t>～</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6</a:t>
                      </a:r>
                      <a:r>
                        <a:rPr lang="ja-JP" altLang="en-US" sz="1600" u="none" strike="noStrike" dirty="0">
                          <a:effectLst/>
                          <a:latin typeface="BIZ UDPゴシック" panose="020B0400000000000000" pitchFamily="50" charset="-128"/>
                          <a:ea typeface="BIZ UDPゴシック" panose="020B0400000000000000" pitchFamily="50" charset="-128"/>
                        </a:rPr>
                        <a:t>月　</a:t>
                      </a:r>
                      <a:r>
                        <a:rPr lang="en-US" altLang="ja-JP" sz="1600" u="none" strike="noStrike" dirty="0">
                          <a:effectLst/>
                          <a:latin typeface="BIZ UDPゴシック" panose="020B0400000000000000" pitchFamily="50" charset="-128"/>
                          <a:ea typeface="BIZ UDPゴシック" panose="020B0400000000000000" pitchFamily="50" charset="-128"/>
                        </a:rPr>
                        <a:t>9</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648372561"/>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15</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三井物産と南満洲鉄道　</a:t>
                      </a:r>
                      <a:r>
                        <a:rPr lang="ja-JP" altLang="en-US" sz="1800" u="none" strike="noStrike" dirty="0">
                          <a:effectLst/>
                          <a:latin typeface="BIZ UDPゴシック" panose="020B0400000000000000" pitchFamily="50" charset="-128"/>
                          <a:ea typeface="BIZ UDPゴシック" panose="020B0400000000000000" pitchFamily="50" charset="-128"/>
                        </a:rPr>
                        <a:t>～調査部組織を持った組織の趨勢～</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7</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090233222"/>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16</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人口トレンド　</a:t>
                      </a:r>
                      <a:r>
                        <a:rPr lang="ja-JP" altLang="en-US" sz="1800" u="none" strike="noStrike" dirty="0">
                          <a:effectLst/>
                          <a:latin typeface="BIZ UDPゴシック" panose="020B0400000000000000" pitchFamily="50" charset="-128"/>
                          <a:ea typeface="BIZ UDPゴシック" panose="020B0400000000000000" pitchFamily="50" charset="-128"/>
                        </a:rPr>
                        <a:t>～減速する世界、縮小する日本～</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8</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970062602"/>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17</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ウクライナ戦訓　</a:t>
                      </a:r>
                      <a:r>
                        <a:rPr lang="ja-JP" altLang="en-US" sz="1800" u="none" strike="noStrike" dirty="0">
                          <a:effectLst/>
                          <a:latin typeface="BIZ UDPゴシック" panose="020B0400000000000000" pitchFamily="50" charset="-128"/>
                          <a:ea typeface="BIZ UDPゴシック" panose="020B0400000000000000" pitchFamily="50" charset="-128"/>
                        </a:rPr>
                        <a:t>～電子戦、ドローン戦、塹壕戦～</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9</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055050160"/>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18</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インテリジェンスの世界と商社　</a:t>
                      </a:r>
                      <a:r>
                        <a:rPr lang="ja-JP" altLang="en-US" sz="1800" u="none" strike="noStrike" dirty="0">
                          <a:effectLst/>
                          <a:latin typeface="BIZ UDPゴシック" panose="020B0400000000000000" pitchFamily="50" charset="-128"/>
                          <a:ea typeface="BIZ UDPゴシック" panose="020B0400000000000000" pitchFamily="50" charset="-128"/>
                        </a:rPr>
                        <a:t>～軍事諜報組織の戦前から戦後～</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10</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591573332"/>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19</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新興技術の融合とリスク　</a:t>
                      </a:r>
                      <a:r>
                        <a:rPr lang="ja-JP" altLang="en-US" sz="1800" u="none" strike="noStrike" dirty="0">
                          <a:effectLst/>
                          <a:latin typeface="BIZ UDPゴシック" panose="020B0400000000000000" pitchFamily="50" charset="-128"/>
                          <a:ea typeface="BIZ UDPゴシック" panose="020B0400000000000000" pitchFamily="50" charset="-128"/>
                        </a:rPr>
                        <a:t>～ゲノム技術、人工知能、脳科学～</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11</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27</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842143190"/>
                  </a:ext>
                </a:extLst>
              </a:tr>
              <a:tr h="355232">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20</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オープンソース・ファーマ　</a:t>
                      </a:r>
                      <a:r>
                        <a:rPr lang="ja-JP" altLang="en-US" sz="1800" u="none" strike="noStrike" dirty="0">
                          <a:effectLst/>
                          <a:latin typeface="BIZ UDPゴシック" panose="020B0400000000000000" pitchFamily="50" charset="-128"/>
                          <a:ea typeface="BIZ UDPゴシック" panose="020B0400000000000000" pitchFamily="50" charset="-128"/>
                        </a:rPr>
                        <a:t>～「</a:t>
                      </a:r>
                      <a:r>
                        <a:rPr lang="en-US" altLang="ja-JP" sz="1800" u="none" strike="noStrike" dirty="0">
                          <a:effectLst/>
                          <a:latin typeface="BIZ UDPゴシック" panose="020B0400000000000000" pitchFamily="50" charset="-128"/>
                          <a:ea typeface="BIZ UDPゴシック" panose="020B0400000000000000" pitchFamily="50" charset="-128"/>
                        </a:rPr>
                        <a:t>AI</a:t>
                      </a:r>
                      <a:r>
                        <a:rPr lang="ja-JP" altLang="en-US" sz="1800" u="none" strike="noStrike" dirty="0">
                          <a:effectLst/>
                          <a:latin typeface="BIZ UDPゴシック" panose="020B0400000000000000" pitchFamily="50" charset="-128"/>
                          <a:ea typeface="BIZ UDPゴシック" panose="020B0400000000000000" pitchFamily="50" charset="-128"/>
                        </a:rPr>
                        <a:t>の民主化」から「創薬の民主化」へ～</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12</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697970182"/>
                  </a:ext>
                </a:extLst>
              </a:tr>
              <a:tr h="355232">
                <a:tc>
                  <a:txBody>
                    <a:bodyPr/>
                    <a:lstStyle/>
                    <a:p>
                      <a:pPr algn="ctr" fontAlgn="ctr"/>
                      <a:r>
                        <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rPr>
                        <a:t>第</a:t>
                      </a:r>
                      <a:r>
                        <a:rPr lang="en-US" altLang="ja-JP" sz="1800" b="0" i="0" u="none" strike="noStrike" dirty="0">
                          <a:solidFill>
                            <a:srgbClr val="000000"/>
                          </a:solidFill>
                          <a:effectLst/>
                          <a:latin typeface="BIZ UDPゴシック" panose="020B0400000000000000" pitchFamily="50" charset="-128"/>
                          <a:ea typeface="BIZ UDPゴシック" panose="020B0400000000000000" pitchFamily="50" charset="-128"/>
                        </a:rPr>
                        <a:t>21</a:t>
                      </a:r>
                      <a:r>
                        <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rPr>
                        <a:t>回</a:t>
                      </a:r>
                    </a:p>
                  </a:txBody>
                  <a:tcPr marL="4975" marR="4975" marT="4975" marB="0" anchor="ctr">
                    <a:solidFill>
                      <a:schemeClr val="accent1">
                        <a:lumMod val="20000"/>
                        <a:lumOff val="80000"/>
                      </a:schemeClr>
                    </a:solidFill>
                  </a:tcPr>
                </a:tc>
                <a:tc>
                  <a:txBody>
                    <a:bodyPr/>
                    <a:lstStyle/>
                    <a:p>
                      <a:pPr algn="l" fontAlgn="ctr"/>
                      <a:r>
                        <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rPr>
                        <a:t>　</a:t>
                      </a:r>
                      <a:r>
                        <a:rPr lang="ja-JP" altLang="en-US" sz="1800" b="1" i="0" u="none" strike="noStrike" dirty="0">
                          <a:solidFill>
                            <a:srgbClr val="000000"/>
                          </a:solidFill>
                          <a:effectLst/>
                          <a:latin typeface="BIZ UDPゴシック" panose="020B0400000000000000" pitchFamily="50" charset="-128"/>
                          <a:ea typeface="BIZ UDPゴシック" panose="020B0400000000000000" pitchFamily="50" charset="-128"/>
                        </a:rPr>
                        <a:t>ハイエントロピー物質</a:t>
                      </a:r>
                      <a:r>
                        <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rPr>
                        <a:t>　～元素のクロスカップリング～</a:t>
                      </a:r>
                    </a:p>
                  </a:txBody>
                  <a:tcPr marL="4975" marR="4975" marT="4975" marB="0" anchor="ctr">
                    <a:solidFill>
                      <a:schemeClr val="accent2">
                        <a:lumMod val="40000"/>
                        <a:lumOff val="60000"/>
                      </a:schemeClr>
                    </a:solidFill>
                  </a:tcPr>
                </a:tc>
                <a:tc>
                  <a:txBody>
                    <a:bodyPr/>
                    <a:lstStyle/>
                    <a:p>
                      <a:pPr algn="l" fontAlgn="ctr"/>
                      <a:r>
                        <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rPr>
                        <a:t>　　　２０２４年　１月２５日</a:t>
                      </a:r>
                    </a:p>
                  </a:txBody>
                  <a:tcPr marL="4975" marR="4975" marT="4975" marB="0" anchor="ctr">
                    <a:solidFill>
                      <a:schemeClr val="accent6">
                        <a:lumMod val="20000"/>
                        <a:lumOff val="80000"/>
                      </a:schemeClr>
                    </a:solidFill>
                  </a:tcPr>
                </a:tc>
                <a:extLst>
                  <a:ext uri="{0D108BD9-81ED-4DB2-BD59-A6C34878D82A}">
                    <a16:rowId xmlns:a16="http://schemas.microsoft.com/office/drawing/2014/main" val="1989663237"/>
                  </a:ext>
                </a:extLst>
              </a:tr>
              <a:tr h="180103">
                <a:tc>
                  <a:txBody>
                    <a:bodyPr/>
                    <a:lstStyle/>
                    <a:p>
                      <a:pPr algn="ctr" fontAlgn="ctr"/>
                      <a:r>
                        <a:rPr lang="ja-JP" altLang="en-US" sz="2000" u="none" strike="noStrike" dirty="0">
                          <a:solidFill>
                            <a:schemeClr val="bg1"/>
                          </a:solidFill>
                          <a:effectLst/>
                          <a:latin typeface="BIZ UDPゴシック" panose="020B0400000000000000" pitchFamily="50" charset="-128"/>
                          <a:ea typeface="BIZ UDPゴシック" panose="020B0400000000000000" pitchFamily="50" charset="-128"/>
                        </a:rPr>
                        <a:t>第</a:t>
                      </a:r>
                      <a:r>
                        <a:rPr lang="en-US" altLang="ja-JP" sz="2000" u="none" strike="noStrike" dirty="0">
                          <a:solidFill>
                            <a:schemeClr val="bg1"/>
                          </a:solidFill>
                          <a:effectLst/>
                          <a:latin typeface="BIZ UDPゴシック" panose="020B0400000000000000" pitchFamily="50" charset="-128"/>
                          <a:ea typeface="BIZ UDPゴシック" panose="020B0400000000000000" pitchFamily="50" charset="-128"/>
                        </a:rPr>
                        <a:t>2</a:t>
                      </a:r>
                      <a:r>
                        <a:rPr lang="ja-JP" altLang="en-US" sz="2000" u="none" strike="noStrike" dirty="0">
                          <a:solidFill>
                            <a:schemeClr val="bg1"/>
                          </a:solidFill>
                          <a:effectLst/>
                          <a:latin typeface="BIZ UDPゴシック" panose="020B0400000000000000" pitchFamily="50" charset="-128"/>
                          <a:ea typeface="BIZ UDPゴシック" panose="020B0400000000000000" pitchFamily="50" charset="-128"/>
                        </a:rPr>
                        <a:t>２回</a:t>
                      </a:r>
                      <a:endParaRPr lang="ja-JP" altLang="en-US" sz="2000" b="0" i="0" u="none" strike="noStrike" dirty="0">
                        <a:solidFill>
                          <a:schemeClr val="bg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C00000"/>
                    </a:solidFill>
                  </a:tcPr>
                </a:tc>
                <a:tc>
                  <a:txBody>
                    <a:bodyPr/>
                    <a:lstStyle/>
                    <a:p>
                      <a:pPr algn="l" fontAlgn="ctr"/>
                      <a:r>
                        <a:rPr lang="ja-JP" altLang="en-US" sz="2000" u="none" strike="noStrike" dirty="0">
                          <a:solidFill>
                            <a:schemeClr val="bg1"/>
                          </a:solidFill>
                          <a:effectLst/>
                          <a:latin typeface="BIZ UDPゴシック" panose="020B0400000000000000" pitchFamily="50" charset="-128"/>
                          <a:ea typeface="BIZ UDPゴシック" panose="020B0400000000000000" pitchFamily="50" charset="-128"/>
                        </a:rPr>
                        <a:t>　ランド研究所　～元祖シンクタンクの概要と実績～</a:t>
                      </a:r>
                      <a:endParaRPr lang="ja-JP" altLang="en-US" sz="2000" b="0" i="0" u="none" strike="noStrike" dirty="0">
                        <a:solidFill>
                          <a:schemeClr val="bg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C00000"/>
                    </a:solidFill>
                  </a:tcPr>
                </a:tc>
                <a:tc>
                  <a:txBody>
                    <a:bodyPr/>
                    <a:lstStyle/>
                    <a:p>
                      <a:pPr algn="ctr" fontAlgn="ctr"/>
                      <a:r>
                        <a:rPr lang="en-US" altLang="ja-JP" sz="2000" u="none" strike="noStrike" dirty="0">
                          <a:solidFill>
                            <a:schemeClr val="bg1"/>
                          </a:solidFill>
                          <a:effectLst/>
                          <a:latin typeface="BIZ UDPゴシック" panose="020B0400000000000000" pitchFamily="50" charset="-128"/>
                          <a:ea typeface="BIZ UDPゴシック" panose="020B0400000000000000" pitchFamily="50" charset="-128"/>
                        </a:rPr>
                        <a:t>2024</a:t>
                      </a:r>
                      <a:r>
                        <a:rPr lang="ja-JP" altLang="en-US" sz="2000" u="none" strike="noStrike" dirty="0">
                          <a:solidFill>
                            <a:schemeClr val="bg1"/>
                          </a:solidFill>
                          <a:effectLst/>
                          <a:latin typeface="BIZ UDPゴシック" panose="020B0400000000000000" pitchFamily="50" charset="-128"/>
                          <a:ea typeface="BIZ UDPゴシック" panose="020B0400000000000000" pitchFamily="50" charset="-128"/>
                        </a:rPr>
                        <a:t>年　</a:t>
                      </a:r>
                      <a:r>
                        <a:rPr lang="en-US" altLang="ja-JP" sz="2000" u="none" strike="noStrike" dirty="0">
                          <a:solidFill>
                            <a:schemeClr val="bg1"/>
                          </a:solidFill>
                          <a:effectLst/>
                          <a:latin typeface="BIZ UDPゴシック" panose="020B0400000000000000" pitchFamily="50" charset="-128"/>
                          <a:ea typeface="BIZ UDPゴシック" panose="020B0400000000000000" pitchFamily="50" charset="-128"/>
                        </a:rPr>
                        <a:t>3</a:t>
                      </a:r>
                      <a:r>
                        <a:rPr lang="ja-JP" altLang="en-US" sz="2000" u="none" strike="noStrike" dirty="0">
                          <a:solidFill>
                            <a:schemeClr val="bg1"/>
                          </a:solidFill>
                          <a:effectLst/>
                          <a:latin typeface="BIZ UDPゴシック" panose="020B0400000000000000" pitchFamily="50" charset="-128"/>
                          <a:ea typeface="BIZ UDPゴシック" panose="020B0400000000000000" pitchFamily="50" charset="-128"/>
                        </a:rPr>
                        <a:t>月</a:t>
                      </a:r>
                      <a:r>
                        <a:rPr lang="en-US" altLang="ja-JP" sz="2000" u="none" strike="noStrike" dirty="0">
                          <a:solidFill>
                            <a:schemeClr val="bg1"/>
                          </a:solidFill>
                          <a:effectLst/>
                          <a:latin typeface="BIZ UDPゴシック" panose="020B0400000000000000" pitchFamily="50" charset="-128"/>
                          <a:ea typeface="BIZ UDPゴシック" panose="020B0400000000000000" pitchFamily="50" charset="-128"/>
                        </a:rPr>
                        <a:t>25</a:t>
                      </a:r>
                      <a:r>
                        <a:rPr lang="ja-JP" altLang="en-US" sz="2000" u="none" strike="noStrike" dirty="0">
                          <a:solidFill>
                            <a:schemeClr val="bg1"/>
                          </a:solidFill>
                          <a:effectLst/>
                          <a:latin typeface="BIZ UDPゴシック" panose="020B0400000000000000" pitchFamily="50" charset="-128"/>
                          <a:ea typeface="BIZ UDPゴシック" panose="020B0400000000000000" pitchFamily="50" charset="-128"/>
                        </a:rPr>
                        <a:t>日</a:t>
                      </a:r>
                      <a:endParaRPr lang="ja-JP" altLang="en-US" sz="2000" b="0" i="0" u="none" strike="noStrike" dirty="0">
                        <a:solidFill>
                          <a:schemeClr val="bg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C00000"/>
                    </a:solidFill>
                  </a:tcPr>
                </a:tc>
                <a:extLst>
                  <a:ext uri="{0D108BD9-81ED-4DB2-BD59-A6C34878D82A}">
                    <a16:rowId xmlns:a16="http://schemas.microsoft.com/office/drawing/2014/main" val="1347710860"/>
                  </a:ext>
                </a:extLst>
              </a:tr>
            </a:tbl>
          </a:graphicData>
        </a:graphic>
      </p:graphicFrame>
    </p:spTree>
    <p:extLst>
      <p:ext uri="{BB962C8B-B14F-4D97-AF65-F5344CB8AC3E}">
        <p14:creationId xmlns:p14="http://schemas.microsoft.com/office/powerpoint/2010/main" val="1880115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オペレーション・アナリシス</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050" name="Picture 2" descr="エンジニアリング・オペレーションズ・ゲーム、1966年、ミルトン・ウェイナー（右から3人目）、オラフ・ヘルマー（右から2人目）ら">
            <a:extLst>
              <a:ext uri="{FF2B5EF4-FFF2-40B4-BE49-F238E27FC236}">
                <a16:creationId xmlns:a16="http://schemas.microsoft.com/office/drawing/2014/main" id="{C2698465-00A0-9652-BF8E-85420B568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90" y="676280"/>
            <a:ext cx="10687050" cy="600868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1D62A2F-1B3A-B4DB-B0FD-CDEBBC56F87A}"/>
              </a:ext>
            </a:extLst>
          </p:cNvPr>
          <p:cNvSpPr txBox="1"/>
          <p:nvPr/>
        </p:nvSpPr>
        <p:spPr>
          <a:xfrm>
            <a:off x="3044190" y="676280"/>
            <a:ext cx="6103620" cy="338554"/>
          </a:xfrm>
          <a:prstGeom prst="rect">
            <a:avLst/>
          </a:prstGeom>
          <a:noFill/>
        </p:spPr>
        <p:txBody>
          <a:bodyPr wrap="square">
            <a:spAutoFit/>
          </a:bodyPr>
          <a:lstStyle/>
          <a:p>
            <a:pPr algn="ct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エンジニアリング・オペレーションズ・ゲーム、</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1966</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年</a:t>
            </a:r>
            <a:endParaRPr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5AD9F8F5-04DA-0421-4DAD-08578E72FF0C}"/>
              </a:ext>
            </a:extLst>
          </p:cNvPr>
          <p:cNvSpPr txBox="1"/>
          <p:nvPr/>
        </p:nvSpPr>
        <p:spPr>
          <a:xfrm>
            <a:off x="5255443" y="6438742"/>
            <a:ext cx="2031476" cy="246221"/>
          </a:xfrm>
          <a:prstGeom prst="rect">
            <a:avLst/>
          </a:prstGeom>
          <a:noFill/>
        </p:spPr>
        <p:txBody>
          <a:bodyPr wrap="square">
            <a:spAutoFit/>
          </a:bodyPr>
          <a:lstStyle/>
          <a:p>
            <a:pPr algn="ctr"/>
            <a:r>
              <a:rPr lang="ja-JP" altLang="en-US" sz="1000" b="0" i="0" dirty="0">
                <a:solidFill>
                  <a:srgbClr val="FFFFFF"/>
                </a:solidFill>
                <a:effectLst/>
                <a:latin typeface="BIZ UDPゴシック" panose="020B0400000000000000" pitchFamily="50" charset="-128"/>
                <a:ea typeface="BIZ UDPゴシック" panose="020B0400000000000000" pitchFamily="50" charset="-128"/>
              </a:rPr>
              <a:t>（出所）</a:t>
            </a:r>
            <a:r>
              <a:rPr lang="en-US" altLang="ja-JP" sz="1000" b="0" i="0" dirty="0">
                <a:solidFill>
                  <a:srgbClr val="FFFFFF"/>
                </a:solidFill>
                <a:effectLst/>
                <a:latin typeface="BIZ UDPゴシック" panose="020B0400000000000000" pitchFamily="50" charset="-128"/>
                <a:ea typeface="BIZ UDPゴシック" panose="020B0400000000000000" pitchFamily="50" charset="-128"/>
              </a:rPr>
              <a:t>RAND Corporation</a:t>
            </a:r>
            <a:endParaRPr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28078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デルファイ調査</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5AD9F8F5-04DA-0421-4DAD-08578E72FF0C}"/>
              </a:ext>
            </a:extLst>
          </p:cNvPr>
          <p:cNvSpPr txBox="1"/>
          <p:nvPr/>
        </p:nvSpPr>
        <p:spPr>
          <a:xfrm>
            <a:off x="5255443" y="6438742"/>
            <a:ext cx="2031476" cy="246221"/>
          </a:xfrm>
          <a:prstGeom prst="rect">
            <a:avLst/>
          </a:prstGeom>
          <a:noFill/>
        </p:spPr>
        <p:txBody>
          <a:bodyPr wrap="square">
            <a:spAutoFit/>
          </a:bodyPr>
          <a:lstStyle/>
          <a:p>
            <a:pPr algn="ctr"/>
            <a:r>
              <a:rPr lang="ja-JP" altLang="en-US" sz="1000" b="0" i="0" dirty="0">
                <a:solidFill>
                  <a:srgbClr val="FFFFFF"/>
                </a:solidFill>
                <a:effectLst/>
                <a:latin typeface="BIZ UDPゴシック" panose="020B0400000000000000" pitchFamily="50" charset="-128"/>
                <a:ea typeface="BIZ UDPゴシック" panose="020B0400000000000000" pitchFamily="50" charset="-128"/>
              </a:rPr>
              <a:t>（出所）</a:t>
            </a:r>
            <a:r>
              <a:rPr lang="en-US" altLang="ja-JP" sz="1000" b="0" i="0" dirty="0">
                <a:solidFill>
                  <a:srgbClr val="FFFFFF"/>
                </a:solidFill>
                <a:effectLst/>
                <a:latin typeface="BIZ UDPゴシック" panose="020B0400000000000000" pitchFamily="50" charset="-128"/>
                <a:ea typeface="BIZ UDPゴシック" panose="020B0400000000000000" pitchFamily="50" charset="-128"/>
              </a:rPr>
              <a:t>RAND Corporation</a:t>
            </a:r>
            <a:endParaRPr lang="ja-JP" altLang="en-US" sz="10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E27F7D32-9021-2C20-3F87-F3F84860249A}"/>
              </a:ext>
            </a:extLst>
          </p:cNvPr>
          <p:cNvSpPr txBox="1"/>
          <p:nvPr/>
        </p:nvSpPr>
        <p:spPr>
          <a:xfrm>
            <a:off x="3045619" y="6661787"/>
            <a:ext cx="6100762" cy="230832"/>
          </a:xfrm>
          <a:prstGeom prst="rect">
            <a:avLst/>
          </a:prstGeom>
          <a:noFill/>
        </p:spPr>
        <p:txBody>
          <a:bodyPr wrap="square">
            <a:spAutoFit/>
          </a:bodyPr>
          <a:lstStyle/>
          <a:p>
            <a:pPr algn="ctr"/>
            <a:r>
              <a:rPr lang="en-US" altLang="ja-JP" sz="900" dirty="0">
                <a:latin typeface="BIZ UDPゴシック" panose="020B0400000000000000" pitchFamily="50" charset="-128"/>
                <a:ea typeface="BIZ UDPゴシック" panose="020B0400000000000000" pitchFamily="50" charset="-128"/>
              </a:rPr>
              <a:t>https://nistep.repo.nii.ac.jp/records/2000066</a:t>
            </a:r>
            <a:endParaRPr lang="ja-JP" altLang="en-US" sz="9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DEDC5F1F-2A20-F76B-59D6-6625BC648ACD}"/>
              </a:ext>
            </a:extLst>
          </p:cNvPr>
          <p:cNvSpPr txBox="1"/>
          <p:nvPr/>
        </p:nvSpPr>
        <p:spPr>
          <a:xfrm>
            <a:off x="0" y="638770"/>
            <a:ext cx="12192000" cy="923330"/>
          </a:xfrm>
          <a:prstGeom prst="rect">
            <a:avLst/>
          </a:prstGeom>
          <a:noFill/>
        </p:spPr>
        <p:txBody>
          <a:bodyPr wrap="square">
            <a:spAutoFit/>
          </a:bodyPr>
          <a:lstStyle/>
          <a:p>
            <a:r>
              <a:rPr lang="ja-JP" altLang="en-US" b="0" i="0" dirty="0">
                <a:solidFill>
                  <a:srgbClr val="333333"/>
                </a:solidFill>
                <a:effectLst/>
                <a:latin typeface="BIZ UDPゴシック" panose="020B0400000000000000" pitchFamily="50" charset="-128"/>
                <a:ea typeface="BIZ UDPゴシック" panose="020B0400000000000000" pitchFamily="50" charset="-128"/>
              </a:rPr>
              <a:t>デルファイ法は、ランド研究所が開発した意見集約の手法。 予想したいテーマに対して多数の専門家の意見を求め、得られた回答を統計的にまとめ、さらにその結果を添えて専門家たちに再検討させる手続きを複数回繰り返すことで意見を収斂させる。下記は、日本の科学技術予測調査。５年に</a:t>
            </a:r>
            <a:r>
              <a:rPr lang="en-US" altLang="ja-JP"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b="0" i="0" dirty="0">
                <a:solidFill>
                  <a:srgbClr val="333333"/>
                </a:solidFill>
                <a:effectLst/>
                <a:latin typeface="BIZ UDPゴシック" panose="020B0400000000000000" pitchFamily="50" charset="-128"/>
                <a:ea typeface="BIZ UDPゴシック" panose="020B0400000000000000" pitchFamily="50" charset="-128"/>
              </a:rPr>
              <a:t>回実施。 </a:t>
            </a:r>
            <a:endParaRPr lang="ja-JP" altLang="en-US" dirty="0">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002FE285-7C87-C8E7-9F7A-56C199E4675C}"/>
              </a:ext>
            </a:extLst>
          </p:cNvPr>
          <p:cNvPicPr>
            <a:picLocks noChangeAspect="1"/>
          </p:cNvPicPr>
          <p:nvPr/>
        </p:nvPicPr>
        <p:blipFill>
          <a:blip r:embed="rId2"/>
          <a:stretch>
            <a:fillRect/>
          </a:stretch>
        </p:blipFill>
        <p:spPr>
          <a:xfrm>
            <a:off x="724722" y="1438990"/>
            <a:ext cx="10742556" cy="5122863"/>
          </a:xfrm>
          <a:prstGeom prst="rect">
            <a:avLst/>
          </a:prstGeom>
        </p:spPr>
      </p:pic>
    </p:spTree>
    <p:extLst>
      <p:ext uri="{BB962C8B-B14F-4D97-AF65-F5344CB8AC3E}">
        <p14:creationId xmlns:p14="http://schemas.microsoft.com/office/powerpoint/2010/main" val="1390032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核戦略論</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EB0FAF83-CE3E-0E6D-A323-9300001CD015}"/>
              </a:ext>
            </a:extLst>
          </p:cNvPr>
          <p:cNvSpPr txBox="1"/>
          <p:nvPr/>
        </p:nvSpPr>
        <p:spPr>
          <a:xfrm>
            <a:off x="4302919" y="780888"/>
            <a:ext cx="6100762" cy="400110"/>
          </a:xfrm>
          <a:prstGeom prst="rect">
            <a:avLst/>
          </a:prstGeom>
          <a:noFill/>
        </p:spPr>
        <p:txBody>
          <a:bodyPr wrap="square">
            <a:spAutoFit/>
          </a:bodyPr>
          <a:lstStyle/>
          <a:p>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バーナード・ブロディ（核戦略論）</a:t>
            </a:r>
            <a:endParaRPr lang="ja-JP" altLang="en-US" sz="2000" dirty="0">
              <a:latin typeface="BIZ UDPゴシック" panose="020B0400000000000000" pitchFamily="50" charset="-128"/>
              <a:ea typeface="BIZ UDPゴシック" panose="020B0400000000000000" pitchFamily="50" charset="-128"/>
            </a:endParaRPr>
          </a:p>
        </p:txBody>
      </p:sp>
      <p:pic>
        <p:nvPicPr>
          <p:cNvPr id="15362" name="Picture 2">
            <a:extLst>
              <a:ext uri="{FF2B5EF4-FFF2-40B4-BE49-F238E27FC236}">
                <a16:creationId xmlns:a16="http://schemas.microsoft.com/office/drawing/2014/main" id="{90703167-7456-84B2-F6BB-44D230D92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725" y="2103618"/>
            <a:ext cx="6775693" cy="441478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12C3D36B-DF1C-7D27-DD78-C67DD2E5A600}"/>
              </a:ext>
            </a:extLst>
          </p:cNvPr>
          <p:cNvSpPr txBox="1"/>
          <p:nvPr/>
        </p:nvSpPr>
        <p:spPr>
          <a:xfrm>
            <a:off x="6195859" y="6576036"/>
            <a:ext cx="4760119" cy="230832"/>
          </a:xfrm>
          <a:prstGeom prst="rect">
            <a:avLst/>
          </a:prstGeom>
          <a:noFill/>
        </p:spPr>
        <p:txBody>
          <a:bodyPr wrap="square">
            <a:spAutoFit/>
          </a:bodyPr>
          <a:lstStyle/>
          <a:p>
            <a:pPr algn="ctr"/>
            <a:r>
              <a:rPr lang="en-US" altLang="ja-JP" sz="900" dirty="0">
                <a:latin typeface="BIZ UDPゴシック" panose="020B0400000000000000" pitchFamily="50" charset="-128"/>
                <a:ea typeface="BIZ UDPゴシック" panose="020B0400000000000000" pitchFamily="50" charset="-128"/>
              </a:rPr>
              <a:t>http://www.mdsweb.jp/doc/1514/1514_03a.html</a:t>
            </a:r>
            <a:endParaRPr lang="ja-JP" altLang="en-US" sz="900" dirty="0">
              <a:latin typeface="BIZ UDPゴシック" panose="020B0400000000000000" pitchFamily="50" charset="-128"/>
              <a:ea typeface="BIZ UDPゴシック" panose="020B0400000000000000" pitchFamily="50" charset="-128"/>
            </a:endParaRPr>
          </a:p>
        </p:txBody>
      </p:sp>
      <p:pic>
        <p:nvPicPr>
          <p:cNvPr id="15364" name="Picture 4">
            <a:extLst>
              <a:ext uri="{FF2B5EF4-FFF2-40B4-BE49-F238E27FC236}">
                <a16:creationId xmlns:a16="http://schemas.microsoft.com/office/drawing/2014/main" id="{8007C3BE-BA2D-CE6A-38B3-C092AA1A9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2777"/>
            <a:ext cx="4216887" cy="636956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E8EFC5C-B886-98C6-6083-0AFD52A3FD4F}"/>
              </a:ext>
            </a:extLst>
          </p:cNvPr>
          <p:cNvSpPr txBox="1"/>
          <p:nvPr/>
        </p:nvSpPr>
        <p:spPr>
          <a:xfrm>
            <a:off x="4302765" y="1184213"/>
            <a:ext cx="7803357" cy="861774"/>
          </a:xfrm>
          <a:prstGeom prst="rect">
            <a:avLst/>
          </a:prstGeom>
          <a:noFill/>
        </p:spPr>
        <p:txBody>
          <a:bodyPr wrap="square">
            <a:spAutoFit/>
          </a:bodyPr>
          <a:lstStyle/>
          <a:p>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ミサイル時代の戦略</a:t>
            </a:r>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Strategy in the Missile Age</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1959</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endPar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endParaRPr>
          </a:p>
          <a:p>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エスカレーションと核の選択</a:t>
            </a:r>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Escalation and the Nuclear Option</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1966</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endPar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endParaRPr>
          </a:p>
          <a:p>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クロスボウから水爆まで</a:t>
            </a:r>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From Crossbow to H-Bomb</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1973</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endParaRPr lang="ja-JP" altLang="en-US" sz="1600" dirty="0">
              <a:solidFill>
                <a:schemeClr val="tx2">
                  <a:lumMod val="50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30084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フェイルセーフ理論</a:t>
            </a:r>
          </a:p>
        </p:txBody>
      </p:sp>
      <p:sp>
        <p:nvSpPr>
          <p:cNvPr id="3" name="テキスト ボックス 2">
            <a:extLst>
              <a:ext uri="{FF2B5EF4-FFF2-40B4-BE49-F238E27FC236}">
                <a16:creationId xmlns:a16="http://schemas.microsoft.com/office/drawing/2014/main" id="{3C34F530-C9AB-159A-005E-9FA49955756E}"/>
              </a:ext>
            </a:extLst>
          </p:cNvPr>
          <p:cNvSpPr txBox="1"/>
          <p:nvPr/>
        </p:nvSpPr>
        <p:spPr>
          <a:xfrm>
            <a:off x="340519" y="622280"/>
            <a:ext cx="7422356" cy="646331"/>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アルバート・ウォルステッター（</a:t>
            </a:r>
            <a:r>
              <a:rPr lang="en-US" altLang="ja-JP" dirty="0">
                <a:latin typeface="BIZ UDPゴシック" panose="020B0400000000000000" pitchFamily="50" charset="-128"/>
                <a:ea typeface="BIZ UDPゴシック" panose="020B0400000000000000" pitchFamily="50" charset="-128"/>
              </a:rPr>
              <a:t>Albert </a:t>
            </a:r>
            <a:r>
              <a:rPr lang="en-US" altLang="ja-JP" dirty="0" err="1">
                <a:latin typeface="BIZ UDPゴシック" panose="020B0400000000000000" pitchFamily="50" charset="-128"/>
                <a:ea typeface="BIZ UDPゴシック" panose="020B0400000000000000" pitchFamily="50" charset="-128"/>
              </a:rPr>
              <a:t>Wohlstetter</a:t>
            </a:r>
            <a:r>
              <a:rPr lang="ja-JP" altLang="en-US" dirty="0">
                <a:latin typeface="BIZ UDPゴシック" panose="020B0400000000000000" pitchFamily="50" charset="-128"/>
                <a:ea typeface="BIZ UDPゴシック" panose="020B0400000000000000" pitchFamily="50" charset="-128"/>
              </a:rPr>
              <a:t>）はフェイルセーフの提唱者でランド研究者の中では最も影響力のある人物と言われる。</a:t>
            </a:r>
            <a:endParaRPr lang="en-US" altLang="ja-JP"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19CDEA49-C52D-D80D-9AEE-BD0C511D6B7A}"/>
              </a:ext>
            </a:extLst>
          </p:cNvPr>
          <p:cNvSpPr txBox="1"/>
          <p:nvPr/>
        </p:nvSpPr>
        <p:spPr>
          <a:xfrm>
            <a:off x="3727054" y="3999548"/>
            <a:ext cx="8281194" cy="2554545"/>
          </a:xfrm>
          <a:prstGeom prst="rect">
            <a:avLst/>
          </a:prstGeom>
          <a:noFill/>
        </p:spPr>
        <p:txBody>
          <a:bodyPr wrap="square">
            <a:spAutoFit/>
          </a:bodyPr>
          <a:lstStyle/>
          <a:p>
            <a:pPr algn="l"/>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「壊れやすい恐怖の均衡（</a:t>
            </a:r>
            <a:r>
              <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rPr>
              <a:t>The Delicate Balance of Terror</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a:t>
            </a:r>
            <a:endParaRPr lang="en-US" altLang="ja-JP" sz="1600" dirty="0">
              <a:solidFill>
                <a:schemeClr val="tx2">
                  <a:lumMod val="50000"/>
                </a:schemeClr>
              </a:solidFill>
              <a:latin typeface="BIZ UDPゴシック" panose="020B0400000000000000" pitchFamily="50" charset="-128"/>
              <a:ea typeface="BIZ UDPゴシック" panose="020B0400000000000000" pitchFamily="50" charset="-128"/>
            </a:endParaRPr>
          </a:p>
          <a:p>
            <a:pPr algn="l"/>
            <a:r>
              <a:rPr lang="ja-JP" altLang="en-US" sz="1600" dirty="0">
                <a:solidFill>
                  <a:schemeClr val="tx2">
                    <a:lumMod val="50000"/>
                  </a:schemeClr>
                </a:solidFill>
                <a:latin typeface="BIZ UDPゴシック" panose="020B0400000000000000" pitchFamily="50" charset="-128"/>
                <a:ea typeface="BIZ UDPゴシック" panose="020B0400000000000000" pitchFamily="50" charset="-128"/>
              </a:rPr>
              <a:t>■</a:t>
            </a:r>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核兵器が備えるべき要件：</a:t>
            </a:r>
            <a:endPar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第１、核兵器は合理的な経費で平時に運用することが可能であること。</a:t>
            </a:r>
            <a:endPar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第２、敵の核攻撃を受けた場合を想定し、核兵器には残存性があること。</a:t>
            </a:r>
            <a:endPar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第３、核兵器によって報復するための意思決定が迅速に実施され、かつその決定が部隊に通達</a:t>
            </a:r>
            <a:r>
              <a:rPr lang="ja-JP" altLang="en-US" sz="1600" dirty="0">
                <a:solidFill>
                  <a:schemeClr val="tx2">
                    <a:lumMod val="50000"/>
                  </a:schemeClr>
                </a:solidFill>
                <a:latin typeface="BIZ UDPゴシック" panose="020B0400000000000000" pitchFamily="50" charset="-128"/>
                <a:ea typeface="BIZ UDPゴシック" panose="020B0400000000000000" pitchFamily="50" charset="-128"/>
              </a:rPr>
              <a:t>できること。</a:t>
            </a:r>
            <a:endPar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第４、核兵器には任務の遂行には必要な燃料が配分され、敵地へ弾頭を運搬できること。</a:t>
            </a:r>
            <a:endPar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第５、核兵器には敵の戦闘機と地対空ミサイルなどの防空能力を突破できること。</a:t>
            </a:r>
            <a:endPar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chemeClr val="tx2">
                    <a:lumMod val="50000"/>
                  </a:schemeClr>
                </a:solidFill>
                <a:effectLst/>
                <a:latin typeface="BIZ UDPゴシック" panose="020B0400000000000000" pitchFamily="50" charset="-128"/>
                <a:ea typeface="BIZ UDPゴシック" panose="020B0400000000000000" pitchFamily="50" charset="-128"/>
              </a:rPr>
              <a:t>第６に、核兵器は敵が分散化、抗耐化などの防御的手段がとられたとしても、目標を破壊できるだけの威力を発揮できること。</a:t>
            </a:r>
            <a:endParaRPr lang="en-US" altLang="ja-JP" sz="1600" b="0" i="0" dirty="0">
              <a:solidFill>
                <a:schemeClr val="tx2">
                  <a:lumMod val="50000"/>
                </a:schemeClr>
              </a:solidFill>
              <a:effectLst/>
              <a:latin typeface="BIZ UDPゴシック" panose="020B0400000000000000" pitchFamily="50" charset="-128"/>
              <a:ea typeface="BIZ UDPゴシック" panose="020B0400000000000000" pitchFamily="50" charset="-128"/>
            </a:endParaRPr>
          </a:p>
        </p:txBody>
      </p:sp>
      <p:pic>
        <p:nvPicPr>
          <p:cNvPr id="17410" name="Picture 2">
            <a:extLst>
              <a:ext uri="{FF2B5EF4-FFF2-40B4-BE49-F238E27FC236}">
                <a16:creationId xmlns:a16="http://schemas.microsoft.com/office/drawing/2014/main" id="{C019A369-C4B3-4D91-2B5F-5AA78E1E4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7651" y="555575"/>
            <a:ext cx="4076700" cy="2826512"/>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32878293-95B7-AB17-476D-FC2A2FF2A126}"/>
              </a:ext>
            </a:extLst>
          </p:cNvPr>
          <p:cNvSpPr txBox="1"/>
          <p:nvPr/>
        </p:nvSpPr>
        <p:spPr>
          <a:xfrm>
            <a:off x="9655175" y="3164276"/>
            <a:ext cx="2390775" cy="230832"/>
          </a:xfrm>
          <a:prstGeom prst="rect">
            <a:avLst/>
          </a:prstGeom>
          <a:noFill/>
        </p:spPr>
        <p:txBody>
          <a:bodyPr wrap="square">
            <a:spAutoFit/>
          </a:bodyPr>
          <a:lstStyle/>
          <a:p>
            <a:pPr algn="ctr"/>
            <a:r>
              <a:rPr lang="ja-JP" altLang="en-US" sz="900" dirty="0">
                <a:solidFill>
                  <a:schemeClr val="bg1"/>
                </a:solidFill>
                <a:latin typeface="BIZ UDPゴシック" panose="020B0400000000000000" pitchFamily="50" charset="-128"/>
                <a:ea typeface="BIZ UDPゴシック" panose="020B0400000000000000" pitchFamily="50" charset="-128"/>
              </a:rPr>
              <a:t>（出所）</a:t>
            </a:r>
            <a:r>
              <a:rPr lang="en-US" altLang="ja-JP" sz="900" dirty="0">
                <a:solidFill>
                  <a:schemeClr val="bg1"/>
                </a:solidFill>
                <a:latin typeface="BIZ UDPゴシック" panose="020B0400000000000000" pitchFamily="50" charset="-128"/>
                <a:ea typeface="BIZ UDPゴシック" panose="020B0400000000000000" pitchFamily="50" charset="-128"/>
              </a:rPr>
              <a:t>Wikipedia</a:t>
            </a:r>
          </a:p>
        </p:txBody>
      </p:sp>
      <p:pic>
        <p:nvPicPr>
          <p:cNvPr id="17414" name="Picture 6" descr="最初のページは無料">
            <a:extLst>
              <a:ext uri="{FF2B5EF4-FFF2-40B4-BE49-F238E27FC236}">
                <a16:creationId xmlns:a16="http://schemas.microsoft.com/office/drawing/2014/main" id="{D0B6D5B0-D8E7-0794-33A9-0FBA71877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46" y="1725860"/>
            <a:ext cx="3494881" cy="4828233"/>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09DDAFA6-5FE0-A544-E339-F8DB27E1E747}"/>
              </a:ext>
            </a:extLst>
          </p:cNvPr>
          <p:cNvSpPr txBox="1"/>
          <p:nvPr/>
        </p:nvSpPr>
        <p:spPr>
          <a:xfrm>
            <a:off x="3640931" y="6559300"/>
            <a:ext cx="4807744"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rPr>
              <a:t>https://www.tandfonline.com/doi/abs/10.1080/00396335908440116</a:t>
            </a:r>
            <a:endParaRPr lang="ja-JP" altLang="en-US" sz="900" dirty="0">
              <a:latin typeface="BIZ UDPゴシック" panose="020B0400000000000000" pitchFamily="50" charset="-128"/>
              <a:ea typeface="BIZ UDPゴシック" panose="020B0400000000000000" pitchFamily="50" charset="-128"/>
            </a:endParaRPr>
          </a:p>
        </p:txBody>
      </p:sp>
      <p:pic>
        <p:nvPicPr>
          <p:cNvPr id="17416" name="Picture 8">
            <a:extLst>
              <a:ext uri="{FF2B5EF4-FFF2-40B4-BE49-F238E27FC236}">
                <a16:creationId xmlns:a16="http://schemas.microsoft.com/office/drawing/2014/main" id="{3C1BCE5D-BB4A-2EA4-7F74-C44154207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5525" y="1341951"/>
            <a:ext cx="1565672" cy="255234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8F3AC118-BF78-0F68-3268-36B8961E2AC6}"/>
              </a:ext>
            </a:extLst>
          </p:cNvPr>
          <p:cNvSpPr txBox="1"/>
          <p:nvPr/>
        </p:nvSpPr>
        <p:spPr>
          <a:xfrm>
            <a:off x="3650456" y="1890324"/>
            <a:ext cx="2445544" cy="1477328"/>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ウォルステッターの妻（</a:t>
            </a:r>
            <a:r>
              <a:rPr lang="en-US" altLang="ja-JP" dirty="0">
                <a:latin typeface="BIZ UDPゴシック" panose="020B0400000000000000" pitchFamily="50" charset="-128"/>
                <a:ea typeface="BIZ UDPゴシック" panose="020B0400000000000000" pitchFamily="50" charset="-128"/>
              </a:rPr>
              <a:t>NSA</a:t>
            </a:r>
            <a:r>
              <a:rPr lang="ja-JP" altLang="en-US" dirty="0">
                <a:latin typeface="BIZ UDPゴシック" panose="020B0400000000000000" pitchFamily="50" charset="-128"/>
                <a:ea typeface="BIZ UDPゴシック" panose="020B0400000000000000" pitchFamily="50" charset="-128"/>
              </a:rPr>
              <a:t>）も研究者で「</a:t>
            </a:r>
            <a:r>
              <a:rPr lang="ja-JP" altLang="en-US" b="1" dirty="0">
                <a:solidFill>
                  <a:srgbClr val="C00000"/>
                </a:solidFill>
                <a:latin typeface="BIZ UDPゴシック" panose="020B0400000000000000" pitchFamily="50" charset="-128"/>
                <a:ea typeface="BIZ UDPゴシック" panose="020B0400000000000000" pitchFamily="50" charset="-128"/>
              </a:rPr>
              <a:t>パールハーバー　</a:t>
            </a:r>
            <a:r>
              <a:rPr lang="ja-JP" altLang="en-US" b="1" u="sng" dirty="0">
                <a:solidFill>
                  <a:srgbClr val="C00000"/>
                </a:solidFill>
                <a:latin typeface="BIZ UDPゴシック" panose="020B0400000000000000" pitchFamily="50" charset="-128"/>
                <a:ea typeface="BIZ UDPゴシック" panose="020B0400000000000000" pitchFamily="50" charset="-128"/>
              </a:rPr>
              <a:t>警告と決定</a:t>
            </a:r>
            <a:r>
              <a:rPr lang="ja-JP" altLang="en-US" dirty="0">
                <a:latin typeface="BIZ UDPゴシック" panose="020B0400000000000000" pitchFamily="50" charset="-128"/>
                <a:ea typeface="BIZ UDPゴシック" panose="020B0400000000000000" pitchFamily="50" charset="-128"/>
              </a:rPr>
              <a:t>」という本で絶賛された。</a:t>
            </a:r>
          </a:p>
        </p:txBody>
      </p:sp>
    </p:spTree>
    <p:extLst>
      <p:ext uri="{BB962C8B-B14F-4D97-AF65-F5344CB8AC3E}">
        <p14:creationId xmlns:p14="http://schemas.microsoft.com/office/powerpoint/2010/main" val="1300359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抑止戦略／コミットメント理論</a:t>
            </a:r>
          </a:p>
        </p:txBody>
      </p:sp>
      <p:sp>
        <p:nvSpPr>
          <p:cNvPr id="4" name="テキスト ボックス 3">
            <a:extLst>
              <a:ext uri="{FF2B5EF4-FFF2-40B4-BE49-F238E27FC236}">
                <a16:creationId xmlns:a16="http://schemas.microsoft.com/office/drawing/2014/main" id="{DB3E3369-0CA2-18E6-BADD-B21AC2FE1B2D}"/>
              </a:ext>
            </a:extLst>
          </p:cNvPr>
          <p:cNvSpPr txBox="1"/>
          <p:nvPr/>
        </p:nvSpPr>
        <p:spPr>
          <a:xfrm>
            <a:off x="1563932" y="556899"/>
            <a:ext cx="2419351" cy="338554"/>
          </a:xfrm>
          <a:prstGeom prst="rect">
            <a:avLst/>
          </a:prstGeom>
          <a:noFill/>
        </p:spPr>
        <p:txBody>
          <a:bodyPr wrap="square">
            <a:spAutoFit/>
          </a:bodyPr>
          <a:lstStyle/>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トマス・シェリング</a:t>
            </a:r>
            <a:endParaRPr lang="ja-JP" altLang="en-US" sz="1600" dirty="0">
              <a:latin typeface="BIZ UDPゴシック" panose="020B0400000000000000" pitchFamily="50" charset="-128"/>
              <a:ea typeface="BIZ UDPゴシック" panose="020B0400000000000000" pitchFamily="50" charset="-128"/>
            </a:endParaRPr>
          </a:p>
        </p:txBody>
      </p:sp>
      <p:pic>
        <p:nvPicPr>
          <p:cNvPr id="19458" name="Picture 2" descr="紛争の戦略 ゲーム理論のエッセンス">
            <a:extLst>
              <a:ext uri="{FF2B5EF4-FFF2-40B4-BE49-F238E27FC236}">
                <a16:creationId xmlns:a16="http://schemas.microsoft.com/office/drawing/2014/main" id="{52F66A3E-25C3-7D7A-A0AF-C648108C4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6281" y="2519466"/>
            <a:ext cx="3019559" cy="4102042"/>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01DED2E5-B8E8-0BBA-778E-667B96736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55" y="630015"/>
            <a:ext cx="1617419" cy="20217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91E6E45-BA1A-4CFC-9E78-B471A3B29F6E}"/>
              </a:ext>
            </a:extLst>
          </p:cNvPr>
          <p:cNvSpPr txBox="1"/>
          <p:nvPr/>
        </p:nvSpPr>
        <p:spPr>
          <a:xfrm>
            <a:off x="354259" y="3756482"/>
            <a:ext cx="2419349" cy="230832"/>
          </a:xfrm>
          <a:prstGeom prst="rect">
            <a:avLst/>
          </a:prstGeom>
          <a:noFill/>
        </p:spPr>
        <p:txBody>
          <a:bodyPr wrap="square">
            <a:spAutoFit/>
          </a:bodyPr>
          <a:lstStyle/>
          <a:p>
            <a:pPr algn="ctr"/>
            <a:r>
              <a:rPr lang="en-US" altLang="ja-JP" sz="900" dirty="0">
                <a:solidFill>
                  <a:schemeClr val="bg1"/>
                </a:solidFill>
                <a:latin typeface="BIZ UDPゴシック" panose="020B0400000000000000" pitchFamily="50" charset="-128"/>
                <a:ea typeface="BIZ UDPゴシック" panose="020B0400000000000000" pitchFamily="50" charset="-128"/>
              </a:rPr>
              <a:t>Wikipedia</a:t>
            </a:r>
            <a:endParaRPr lang="ja-JP" altLang="en-US" sz="900" dirty="0">
              <a:solidFill>
                <a:schemeClr val="bg1"/>
              </a:solidFill>
              <a:latin typeface="BIZ UDPゴシック" panose="020B0400000000000000" pitchFamily="50" charset="-128"/>
              <a:ea typeface="BIZ UDPゴシック" panose="020B0400000000000000" pitchFamily="50" charset="-128"/>
            </a:endParaRPr>
          </a:p>
        </p:txBody>
      </p:sp>
      <p:pic>
        <p:nvPicPr>
          <p:cNvPr id="19462" name="Picture 6" descr="軍備と影響力 核兵器と駆け引きの論理">
            <a:extLst>
              <a:ext uri="{FF2B5EF4-FFF2-40B4-BE49-F238E27FC236}">
                <a16:creationId xmlns:a16="http://schemas.microsoft.com/office/drawing/2014/main" id="{57DB54DD-6638-7741-BAD8-0C87EF9E2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964" y="2506046"/>
            <a:ext cx="3039316" cy="412888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6997C8B-CAB7-8C91-779A-F98B0C821A6E}"/>
              </a:ext>
            </a:extLst>
          </p:cNvPr>
          <p:cNvSpPr txBox="1"/>
          <p:nvPr/>
        </p:nvSpPr>
        <p:spPr>
          <a:xfrm>
            <a:off x="6784126" y="6617511"/>
            <a:ext cx="1264991"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（出所）</a:t>
            </a:r>
            <a:r>
              <a:rPr lang="en-US" altLang="ja-JP" sz="900" dirty="0" err="1">
                <a:latin typeface="BIZ UDPゴシック" panose="020B0400000000000000" pitchFamily="50" charset="-128"/>
                <a:ea typeface="BIZ UDPゴシック" panose="020B0400000000000000" pitchFamily="50" charset="-128"/>
              </a:rPr>
              <a:t>honto</a:t>
            </a:r>
            <a:endParaRPr lang="ja-JP" altLang="en-US" sz="9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CAEDAD0C-30A1-3F44-B977-01B822E0C6B8}"/>
              </a:ext>
            </a:extLst>
          </p:cNvPr>
          <p:cNvSpPr txBox="1"/>
          <p:nvPr/>
        </p:nvSpPr>
        <p:spPr>
          <a:xfrm>
            <a:off x="9637949" y="6621508"/>
            <a:ext cx="1264991"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（出所）</a:t>
            </a:r>
            <a:r>
              <a:rPr lang="en-US" altLang="ja-JP" sz="900" dirty="0" err="1">
                <a:latin typeface="BIZ UDPゴシック" panose="020B0400000000000000" pitchFamily="50" charset="-128"/>
                <a:ea typeface="BIZ UDPゴシック" panose="020B0400000000000000" pitchFamily="50" charset="-128"/>
              </a:rPr>
              <a:t>honto</a:t>
            </a:r>
            <a:endParaRPr lang="ja-JP" altLang="en-US" sz="9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6320CFF4-FC78-872E-618A-09D4050FE017}"/>
              </a:ext>
            </a:extLst>
          </p:cNvPr>
          <p:cNvSpPr txBox="1"/>
          <p:nvPr/>
        </p:nvSpPr>
        <p:spPr>
          <a:xfrm>
            <a:off x="2080171" y="1061971"/>
            <a:ext cx="9875669" cy="1200329"/>
          </a:xfrm>
          <a:prstGeom prst="rect">
            <a:avLst/>
          </a:prstGeom>
          <a:noFill/>
        </p:spPr>
        <p:txBody>
          <a:bodyPr wrap="square">
            <a:spAutoFit/>
          </a:bodyPr>
          <a:lstStyle/>
          <a:p>
            <a:r>
              <a:rPr lang="ja-JP" altLang="en-US" b="0" i="0" dirty="0">
                <a:solidFill>
                  <a:srgbClr val="000000"/>
                </a:solidFill>
                <a:effectLst/>
                <a:latin typeface="BIZ UDPゴシック" panose="020B0400000000000000" pitchFamily="50" charset="-128"/>
                <a:ea typeface="BIZ UDPゴシック" panose="020B0400000000000000" pitchFamily="50" charset="-128"/>
              </a:rPr>
              <a:t>通常のゲーム理論では，複数の主体の決定が絡み合う状況をゲームとして定義し、そのゲームの結果（たとえばナッシュ均衡）の特徴を調べて終わり。</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b="0" i="0" dirty="0">
                <a:solidFill>
                  <a:srgbClr val="000000"/>
                </a:solidFill>
                <a:effectLst/>
                <a:latin typeface="BIZ UDPゴシック" panose="020B0400000000000000" pitchFamily="50" charset="-128"/>
                <a:ea typeface="BIZ UDPゴシック" panose="020B0400000000000000" pitchFamily="50" charset="-128"/>
              </a:rPr>
              <a:t>シェリングのゲーム理論は、自分にとって望ましい方向に「ゲームを変える」戦略的行動とその考察にある。</a:t>
            </a:r>
            <a:endParaRPr lang="ja-JP" altLang="en-US" dirty="0">
              <a:latin typeface="BIZ UDPゴシック" panose="020B0400000000000000" pitchFamily="50" charset="-128"/>
              <a:ea typeface="BIZ UDPゴシック" panose="020B0400000000000000" pitchFamily="50" charset="-128"/>
            </a:endParaRPr>
          </a:p>
        </p:txBody>
      </p:sp>
      <p:pic>
        <p:nvPicPr>
          <p:cNvPr id="1028" name="Picture 4" descr="図表3：中国の潜在的な重要軍事施設と地上発射型中距離ミサイルの位置関係">
            <a:extLst>
              <a:ext uri="{FF2B5EF4-FFF2-40B4-BE49-F238E27FC236}">
                <a16:creationId xmlns:a16="http://schemas.microsoft.com/office/drawing/2014/main" id="{CFBC452F-403B-C64B-69E2-1D921ADDE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60" y="2719461"/>
            <a:ext cx="5579570" cy="412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26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2400" b="1" dirty="0">
                <a:latin typeface="BIZ UDPゴシック" panose="020B0400000000000000" pitchFamily="50" charset="-128"/>
                <a:ea typeface="BIZ UDPゴシック" panose="020B0400000000000000" pitchFamily="50" charset="-128"/>
              </a:rPr>
              <a:t>ゲーム理論</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0492" name="Picture 12" descr="第17回］ジョン・フォン・ノイマンの「ゲーム理論」を戦略的発想に活かす | 日経クロステック（xTECH）">
            <a:extLst>
              <a:ext uri="{FF2B5EF4-FFF2-40B4-BE49-F238E27FC236}">
                <a16:creationId xmlns:a16="http://schemas.microsoft.com/office/drawing/2014/main" id="{0E0AA4F2-92C9-058C-F4BF-772C40326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536062"/>
            <a:ext cx="7010400" cy="3943350"/>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11" descr="VNM-TGEB.jpg">
            <a:extLst>
              <a:ext uri="{FF2B5EF4-FFF2-40B4-BE49-F238E27FC236}">
                <a16:creationId xmlns:a16="http://schemas.microsoft.com/office/drawing/2014/main" id="{86B9CC09-E4E2-2BE4-9E55-B8086B167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201025" y="1076325"/>
            <a:ext cx="3886200" cy="5334000"/>
          </a:xfrm>
          <a:prstGeom prst="rect">
            <a:avLst/>
          </a:prstGeom>
        </p:spPr>
      </p:pic>
      <p:pic>
        <p:nvPicPr>
          <p:cNvPr id="20482" name="Picture 2" descr="図1●ジョン・フォン・ノイマン">
            <a:extLst>
              <a:ext uri="{FF2B5EF4-FFF2-40B4-BE49-F238E27FC236}">
                <a16:creationId xmlns:a16="http://schemas.microsoft.com/office/drawing/2014/main" id="{AC6EC24E-B266-6C95-AE52-BAD7E7EF9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638175"/>
            <a:ext cx="2381250" cy="310515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FA956FF-2A8A-60A3-7702-BB015E383A3D}"/>
              </a:ext>
            </a:extLst>
          </p:cNvPr>
          <p:cNvSpPr txBox="1"/>
          <p:nvPr/>
        </p:nvSpPr>
        <p:spPr>
          <a:xfrm>
            <a:off x="104775" y="4479412"/>
            <a:ext cx="7972425" cy="2308324"/>
          </a:xfrm>
          <a:prstGeom prst="rect">
            <a:avLst/>
          </a:prstGeom>
          <a:no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★経営、貿易、投資や進学、結婚など「</a:t>
            </a:r>
            <a:r>
              <a:rPr kumimoji="1" lang="ja-JP" altLang="en-US" sz="2400" b="1" dirty="0">
                <a:solidFill>
                  <a:srgbClr val="C00000"/>
                </a:solidFill>
                <a:latin typeface="BIZ UDPゴシック" panose="020B0400000000000000" pitchFamily="50" charset="-128"/>
                <a:ea typeface="BIZ UDPゴシック" panose="020B0400000000000000" pitchFamily="50" charset="-128"/>
              </a:rPr>
              <a:t>人生は選択</a:t>
            </a:r>
            <a:r>
              <a:rPr kumimoji="1" lang="ja-JP" altLang="en-US" sz="2400" dirty="0">
                <a:latin typeface="BIZ UDPゴシック" panose="020B0400000000000000" pitchFamily="50" charset="-128"/>
                <a:ea typeface="BIZ UDPゴシック" panose="020B0400000000000000" pitchFamily="50" charset="-128"/>
              </a:rPr>
              <a:t>」</a:t>
            </a:r>
            <a:endParaRPr kumimoji="1"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★ゲーム理論のルールは絶対的</a:t>
            </a:r>
            <a:endParaRPr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　→根回しやコネなど介在しない</a:t>
            </a:r>
            <a:endParaRPr lang="en-US" altLang="ja-JP" sz="2400" dirty="0">
              <a:latin typeface="BIZ UDPゴシック" panose="020B0400000000000000" pitchFamily="50" charset="-128"/>
              <a:ea typeface="BIZ UDPゴシック" panose="020B0400000000000000" pitchFamily="50" charset="-128"/>
            </a:endParaRPr>
          </a:p>
          <a:p>
            <a:r>
              <a:rPr kumimoji="1" lang="ja-JP" altLang="en-US" sz="2400" dirty="0">
                <a:latin typeface="BIZ UDPゴシック" panose="020B0400000000000000" pitchFamily="50" charset="-128"/>
                <a:ea typeface="BIZ UDPゴシック" panose="020B0400000000000000" pitchFamily="50" charset="-128"/>
              </a:rPr>
              <a:t>★ゲーム理論の目的は、勝つこと（負けないこと）</a:t>
            </a:r>
            <a:endParaRPr kumimoji="1"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★対戦相手が、どのような対応をしようとも勝つため（負けないため）の戦略理論</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C1007AC4-5EDD-47AE-92C1-C44CD4500232}"/>
              </a:ext>
            </a:extLst>
          </p:cNvPr>
          <p:cNvSpPr txBox="1"/>
          <p:nvPr/>
        </p:nvSpPr>
        <p:spPr>
          <a:xfrm>
            <a:off x="9220200" y="6410325"/>
            <a:ext cx="1695450"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（出所）</a:t>
            </a:r>
            <a:r>
              <a:rPr kumimoji="1" lang="en-US" altLang="ja-JP" sz="1200" dirty="0">
                <a:latin typeface="BIZ UDPゴシック" panose="020B0400000000000000" pitchFamily="50" charset="-128"/>
                <a:ea typeface="BIZ UDPゴシック" panose="020B0400000000000000" pitchFamily="50" charset="-128"/>
              </a:rPr>
              <a:t>Amazon</a:t>
            </a:r>
            <a:endParaRPr kumimoji="1"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87251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84" name="Picture 12" descr="第3回 組込みでもGPUやFPGAと早めに親しんでおこう | 組込みの輪郭 | [技術コラム集]組込みの門 | 東光高岳">
            <a:extLst>
              <a:ext uri="{FF2B5EF4-FFF2-40B4-BE49-F238E27FC236}">
                <a16:creationId xmlns:a16="http://schemas.microsoft.com/office/drawing/2014/main" id="{195EDE7B-1ABF-25A1-C333-1367A7868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810" y="1415755"/>
            <a:ext cx="4000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デジタル・コンピュータ</a:t>
            </a:r>
          </a:p>
        </p:txBody>
      </p:sp>
      <p:sp>
        <p:nvSpPr>
          <p:cNvPr id="3" name="テキスト ボックス 2">
            <a:extLst>
              <a:ext uri="{FF2B5EF4-FFF2-40B4-BE49-F238E27FC236}">
                <a16:creationId xmlns:a16="http://schemas.microsoft.com/office/drawing/2014/main" id="{48938DCF-96F6-D33B-A493-E4BB871D4DCE}"/>
              </a:ext>
            </a:extLst>
          </p:cNvPr>
          <p:cNvSpPr txBox="1"/>
          <p:nvPr/>
        </p:nvSpPr>
        <p:spPr>
          <a:xfrm>
            <a:off x="371473" y="535256"/>
            <a:ext cx="11687175" cy="1200329"/>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ジョン・フォン・ノイマン（</a:t>
            </a:r>
            <a:r>
              <a:rPr lang="en-US" altLang="ja-JP" dirty="0">
                <a:latin typeface="BIZ UDPゴシック" panose="020B0400000000000000" pitchFamily="50" charset="-128"/>
                <a:ea typeface="BIZ UDPゴシック" panose="020B0400000000000000" pitchFamily="50" charset="-128"/>
              </a:rPr>
              <a:t>John Von Neumann)</a:t>
            </a:r>
            <a:r>
              <a:rPr lang="ja-JP" altLang="en-US" dirty="0">
                <a:latin typeface="BIZ UDPゴシック" panose="020B0400000000000000" pitchFamily="50" charset="-128"/>
                <a:ea typeface="BIZ UDPゴシック" panose="020B0400000000000000" pitchFamily="50" charset="-128"/>
              </a:rPr>
              <a:t>は，ノイマン型コンピュータで有名であるが， ゲーム理、</a:t>
            </a:r>
            <a:r>
              <a:rPr lang="en-US" altLang="ja-JP" dirty="0" err="1">
                <a:latin typeface="BIZ UDPゴシック" panose="020B0400000000000000" pitchFamily="50" charset="-128"/>
                <a:ea typeface="BIZ UDPゴシック" panose="020B0400000000000000" pitchFamily="50" charset="-128"/>
              </a:rPr>
              <a:t>MiniMax</a:t>
            </a:r>
            <a:r>
              <a:rPr lang="ja-JP" altLang="en-US" dirty="0">
                <a:latin typeface="BIZ UDPゴシック" panose="020B0400000000000000" pitchFamily="50" charset="-128"/>
                <a:ea typeface="BIZ UDPゴシック" panose="020B0400000000000000" pitchFamily="50" charset="-128"/>
              </a:rPr>
              <a:t>定理、ゼロサムゲーム等の開拓でも有名である。彼は，１度本を読むだけでその本をまるごと思い出せたほど驚異的な記憶力を誇った。また，彼の下で数学者ジョン・ ナッシュ（</a:t>
            </a:r>
            <a:r>
              <a:rPr lang="en-US" altLang="ja-JP" dirty="0">
                <a:latin typeface="BIZ UDPゴシック" panose="020B0400000000000000" pitchFamily="50" charset="-128"/>
                <a:ea typeface="BIZ UDPゴシック" panose="020B0400000000000000" pitchFamily="50" charset="-128"/>
              </a:rPr>
              <a:t>John Nash</a:t>
            </a:r>
            <a:r>
              <a:rPr lang="ja-JP" altLang="en-US" dirty="0">
                <a:latin typeface="BIZ UDPゴシック" panose="020B0400000000000000" pitchFamily="50" charset="-128"/>
                <a:ea typeface="BIZ UDPゴシック" panose="020B0400000000000000" pitchFamily="50" charset="-128"/>
              </a:rPr>
              <a:t>）も活躍し，彼は映画</a:t>
            </a:r>
            <a:r>
              <a:rPr lang="en-US" altLang="ja-JP" dirty="0">
                <a:latin typeface="BIZ UDPゴシック" panose="020B0400000000000000" pitchFamily="50" charset="-128"/>
                <a:ea typeface="BIZ UDPゴシック" panose="020B0400000000000000" pitchFamily="50" charset="-128"/>
              </a:rPr>
              <a:t>“Beautiful Mind”(2001)</a:t>
            </a:r>
            <a:r>
              <a:rPr lang="ja-JP" altLang="en-US" dirty="0">
                <a:latin typeface="BIZ UDPゴシック" panose="020B0400000000000000" pitchFamily="50" charset="-128"/>
                <a:ea typeface="BIZ UDPゴシック" panose="020B0400000000000000" pitchFamily="50" charset="-128"/>
              </a:rPr>
              <a:t>のモデルである。</a:t>
            </a:r>
          </a:p>
        </p:txBody>
      </p:sp>
      <p:pic>
        <p:nvPicPr>
          <p:cNvPr id="28674" name="Picture 2" descr="知られざるコンピューターの思想史 アメリカン・アイデアリズムから分析哲学へ | 小山虎 |本 | 通販 | Amazon さん">
            <a:extLst>
              <a:ext uri="{FF2B5EF4-FFF2-40B4-BE49-F238E27FC236}">
                <a16:creationId xmlns:a16="http://schemas.microsoft.com/office/drawing/2014/main" id="{AF0C97E1-4981-757D-A091-EA18B511B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2162175"/>
            <a:ext cx="2821328" cy="4073575"/>
          </a:xfrm>
          <a:prstGeom prst="rect">
            <a:avLst/>
          </a:prstGeom>
          <a:noFill/>
          <a:ln w="19050">
            <a:solidFill>
              <a:schemeClr val="tx1">
                <a:lumMod val="95000"/>
                <a:lumOff val="5000"/>
              </a:schemeClr>
            </a:solidFill>
          </a:ln>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0C7AA6B-2A67-8B1F-897F-13FB04C8AC46}"/>
              </a:ext>
            </a:extLst>
          </p:cNvPr>
          <p:cNvSpPr txBox="1"/>
          <p:nvPr/>
        </p:nvSpPr>
        <p:spPr>
          <a:xfrm>
            <a:off x="733425" y="6235750"/>
            <a:ext cx="2276475"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a:t>
            </a:r>
            <a:r>
              <a:rPr kumimoji="1" lang="en-US" altLang="ja-JP" sz="900" dirty="0">
                <a:latin typeface="BIZ UDPゴシック" panose="020B0400000000000000" pitchFamily="50" charset="-128"/>
                <a:ea typeface="BIZ UDPゴシック" panose="020B0400000000000000" pitchFamily="50" charset="-128"/>
              </a:rPr>
              <a:t>Amazon</a:t>
            </a:r>
            <a:endParaRPr kumimoji="1" lang="ja-JP" altLang="en-US" sz="900" dirty="0">
              <a:latin typeface="BIZ UDPゴシック" panose="020B0400000000000000" pitchFamily="50" charset="-128"/>
              <a:ea typeface="BIZ UDPゴシック" panose="020B0400000000000000" pitchFamily="50" charset="-128"/>
            </a:endParaRPr>
          </a:p>
        </p:txBody>
      </p:sp>
      <p:pic>
        <p:nvPicPr>
          <p:cNvPr id="28676" name="Picture 4" descr="Max Newman – Communications of the ACM">
            <a:extLst>
              <a:ext uri="{FF2B5EF4-FFF2-40B4-BE49-F238E27FC236}">
                <a16:creationId xmlns:a16="http://schemas.microsoft.com/office/drawing/2014/main" id="{04D01E80-6AA0-BEA4-F7EA-F831AAC4E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1181" y="1716525"/>
            <a:ext cx="2457449" cy="2457449"/>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アラン・チューリング - Wikipedia">
            <a:extLst>
              <a:ext uri="{FF2B5EF4-FFF2-40B4-BE49-F238E27FC236}">
                <a16:creationId xmlns:a16="http://schemas.microsoft.com/office/drawing/2014/main" id="{AA676E3A-CE6A-3D70-5112-82C970AF9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8362" y="4372537"/>
            <a:ext cx="1905000" cy="24574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2F29A25-2046-B811-418C-E61B3C431777}"/>
              </a:ext>
            </a:extLst>
          </p:cNvPr>
          <p:cNvSpPr txBox="1"/>
          <p:nvPr/>
        </p:nvSpPr>
        <p:spPr>
          <a:xfrm>
            <a:off x="9451181" y="1463355"/>
            <a:ext cx="2347912"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マックスウェル・ニューマン</a:t>
            </a:r>
          </a:p>
        </p:txBody>
      </p:sp>
      <p:sp>
        <p:nvSpPr>
          <p:cNvPr id="7" name="テキスト ボックス 6">
            <a:extLst>
              <a:ext uri="{FF2B5EF4-FFF2-40B4-BE49-F238E27FC236}">
                <a16:creationId xmlns:a16="http://schemas.microsoft.com/office/drawing/2014/main" id="{184089B5-3D28-187D-1E50-AFAD2B4A6EC9}"/>
              </a:ext>
            </a:extLst>
          </p:cNvPr>
          <p:cNvSpPr txBox="1"/>
          <p:nvPr/>
        </p:nvSpPr>
        <p:spPr>
          <a:xfrm>
            <a:off x="9653587" y="4119367"/>
            <a:ext cx="2009775"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アラン・チューリング</a:t>
            </a:r>
          </a:p>
        </p:txBody>
      </p:sp>
      <p:pic>
        <p:nvPicPr>
          <p:cNvPr id="28682" name="Picture 10" descr="私たちのよく知るコンピュータと量子コンピュータとの違いは？｜ニュースイッチ by 日刊工業新聞社">
            <a:extLst>
              <a:ext uri="{FF2B5EF4-FFF2-40B4-BE49-F238E27FC236}">
                <a16:creationId xmlns:a16="http://schemas.microsoft.com/office/drawing/2014/main" id="{FFABF577-24A8-F1B8-16DA-D45A56BD28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5103" y="3907169"/>
            <a:ext cx="5086934" cy="2942636"/>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FA8DE5B-D046-734A-0447-B134CA030C64}"/>
              </a:ext>
            </a:extLst>
          </p:cNvPr>
          <p:cNvSpPr txBox="1"/>
          <p:nvPr/>
        </p:nvSpPr>
        <p:spPr>
          <a:xfrm>
            <a:off x="6298570" y="3195095"/>
            <a:ext cx="2047875" cy="338554"/>
          </a:xfrm>
          <a:prstGeom prst="rect">
            <a:avLst/>
          </a:prstGeom>
          <a:noFill/>
        </p:spPr>
        <p:txBody>
          <a:bodyPr wrap="square" rtlCol="0">
            <a:spAutoFit/>
          </a:bodyPr>
          <a:lstStyle/>
          <a:p>
            <a:pPr algn="ctr"/>
            <a:r>
              <a:rPr lang="en-US" altLang="ja-JP" sz="1600" b="1" dirty="0" err="1">
                <a:latin typeface="BIZ UDPゴシック" panose="020B0400000000000000" pitchFamily="50" charset="-128"/>
                <a:ea typeface="BIZ UDPゴシック" panose="020B0400000000000000" pitchFamily="50" charset="-128"/>
              </a:rPr>
              <a:t>n</a:t>
            </a:r>
            <a:r>
              <a:rPr kumimoji="1" lang="en-US" altLang="ja-JP" sz="1600" b="1" dirty="0" err="1">
                <a:latin typeface="BIZ UDPゴシック" panose="020B0400000000000000" pitchFamily="50" charset="-128"/>
                <a:ea typeface="BIZ UDPゴシック" panose="020B0400000000000000" pitchFamily="50" charset="-128"/>
              </a:rPr>
              <a:t>VIDIA</a:t>
            </a:r>
            <a:r>
              <a:rPr kumimoji="1" lang="ja-JP" altLang="en-US" sz="1600" b="1" dirty="0">
                <a:latin typeface="BIZ UDPゴシック" panose="020B0400000000000000" pitchFamily="50" charset="-128"/>
                <a:ea typeface="BIZ UDPゴシック" panose="020B0400000000000000" pitchFamily="50" charset="-128"/>
              </a:rPr>
              <a:t>の</a:t>
            </a:r>
            <a:r>
              <a:rPr kumimoji="1" lang="en-US" altLang="ja-JP" sz="1600" b="1" dirty="0">
                <a:latin typeface="BIZ UDPゴシック" panose="020B0400000000000000" pitchFamily="50" charset="-128"/>
                <a:ea typeface="BIZ UDPゴシック" panose="020B0400000000000000" pitchFamily="50" charset="-128"/>
              </a:rPr>
              <a:t>GPU</a:t>
            </a:r>
            <a:endParaRPr kumimoji="1" lang="ja-JP" altLang="en-US" sz="16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86102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明朝 Medium" panose="02020500000000000000" pitchFamily="18" charset="-128"/>
                <a:ea typeface="BIZ UDP明朝 Medium" panose="02020500000000000000" pitchFamily="18" charset="-128"/>
              </a:rPr>
              <a:t>パケット通信</a:t>
            </a:r>
          </a:p>
        </p:txBody>
      </p:sp>
      <p:pic>
        <p:nvPicPr>
          <p:cNvPr id="2" name="Picture 6">
            <a:extLst>
              <a:ext uri="{FF2B5EF4-FFF2-40B4-BE49-F238E27FC236}">
                <a16:creationId xmlns:a16="http://schemas.microsoft.com/office/drawing/2014/main" id="{12C46D68-268F-FF2A-5F12-DE1E07BFB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299" y="765662"/>
            <a:ext cx="1752717" cy="20759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68A33B01-A1CF-54B2-8267-79475690D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33" y="765663"/>
            <a:ext cx="1720850" cy="20759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9">
            <a:extLst>
              <a:ext uri="{FF2B5EF4-FFF2-40B4-BE49-F238E27FC236}">
                <a16:creationId xmlns:a16="http://schemas.microsoft.com/office/drawing/2014/main" id="{F2B56CD9-C217-91C3-A949-BDA5A5DCE412}"/>
              </a:ext>
            </a:extLst>
          </p:cNvPr>
          <p:cNvSpPr txBox="1">
            <a:spLocks noChangeArrowheads="1"/>
          </p:cNvSpPr>
          <p:nvPr/>
        </p:nvSpPr>
        <p:spPr bwMode="auto">
          <a:xfrm>
            <a:off x="352245" y="2841607"/>
            <a:ext cx="35338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ja-JP" dirty="0">
                <a:latin typeface="BIZ UDPゴシック" panose="020B0400000000000000" pitchFamily="50" charset="-128"/>
                <a:ea typeface="BIZ UDPゴシック" panose="020B0400000000000000" pitchFamily="50" charset="-128"/>
              </a:rPr>
              <a:t>Baran(L) and Davies (R)</a:t>
            </a:r>
          </a:p>
        </p:txBody>
      </p:sp>
      <p:sp>
        <p:nvSpPr>
          <p:cNvPr id="7" name="テキスト ボックス 6">
            <a:extLst>
              <a:ext uri="{FF2B5EF4-FFF2-40B4-BE49-F238E27FC236}">
                <a16:creationId xmlns:a16="http://schemas.microsoft.com/office/drawing/2014/main" id="{4880DC94-3513-B2B6-821F-DA0F936DD8EC}"/>
              </a:ext>
            </a:extLst>
          </p:cNvPr>
          <p:cNvSpPr txBox="1"/>
          <p:nvPr/>
        </p:nvSpPr>
        <p:spPr>
          <a:xfrm>
            <a:off x="3952016" y="717949"/>
            <a:ext cx="8084344" cy="2215991"/>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軍事通信ネットワークが、核攻撃に耐えられるようにするという課題に対応して考えられた技術。</a:t>
            </a:r>
            <a:endParaRPr lang="en-US" altLang="ja-JP" dirty="0">
              <a:latin typeface="BIZ UDPゴシック" panose="020B0400000000000000" pitchFamily="50" charset="-128"/>
              <a:ea typeface="BIZ UDPゴシック" panose="020B0400000000000000" pitchFamily="50" charset="-128"/>
            </a:endParaRPr>
          </a:p>
          <a:p>
            <a:endParaRPr lang="en-US" altLang="ja-JP" sz="1200"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バランは、任意の</a:t>
            </a:r>
            <a:r>
              <a:rPr lang="en-US" altLang="ja-JP" dirty="0">
                <a:latin typeface="BIZ UDPゴシック" panose="020B0400000000000000" pitchFamily="50" charset="-128"/>
                <a:ea typeface="BIZ UDPゴシック" panose="020B0400000000000000" pitchFamily="50" charset="-128"/>
              </a:rPr>
              <a:t>2</a:t>
            </a:r>
            <a:r>
              <a:rPr lang="ja-JP" altLang="en-US" dirty="0">
                <a:latin typeface="BIZ UDPゴシック" panose="020B0400000000000000" pitchFamily="50" charset="-128"/>
                <a:ea typeface="BIZ UDPゴシック" panose="020B0400000000000000" pitchFamily="50" charset="-128"/>
              </a:rPr>
              <a:t>点間の複数のパスを持つ分散型ネットワークの使用 </a:t>
            </a:r>
            <a:r>
              <a:rPr lang="en-US" altLang="ja-JP" dirty="0">
                <a:latin typeface="BIZ UDPゴシック" panose="020B0400000000000000" pitchFamily="50" charset="-128"/>
                <a:ea typeface="BIZ UDPゴシック" panose="020B0400000000000000" pitchFamily="50" charset="-128"/>
              </a:rPr>
              <a:t>(</a:t>
            </a:r>
            <a:r>
              <a:rPr lang="ja-JP" altLang="en-US" dirty="0">
                <a:latin typeface="BIZ UDPゴシック" panose="020B0400000000000000" pitchFamily="50" charset="-128"/>
                <a:ea typeface="BIZ UDPゴシック" panose="020B0400000000000000" pitchFamily="50" charset="-128"/>
              </a:rPr>
              <a:t>分散コンピューティング</a:t>
            </a:r>
            <a:r>
              <a:rPr lang="en-US" altLang="ja-JP" dirty="0">
                <a:latin typeface="BIZ UDPゴシック" panose="020B0400000000000000" pitchFamily="50" charset="-128"/>
                <a:ea typeface="BIZ UDPゴシック" panose="020B0400000000000000" pitchFamily="50" charset="-128"/>
              </a:rPr>
              <a:t>)</a:t>
            </a:r>
            <a:r>
              <a:rPr lang="ja-JP" altLang="en-US" dirty="0">
                <a:latin typeface="BIZ UDPゴシック" panose="020B0400000000000000" pitchFamily="50" charset="-128"/>
                <a:ea typeface="BIZ UDPゴシック" panose="020B0400000000000000" pitchFamily="50" charset="-128"/>
              </a:rPr>
              <a:t>完全なユーザーメッセージをネットワークに送信する前にメッセージブロックに分割することを考案。</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英国国立物理研究所のドナルド・デイビスは、</a:t>
            </a:r>
            <a:r>
              <a:rPr lang="en-US" altLang="ja-JP" dirty="0">
                <a:latin typeface="BIZ UDPゴシック" panose="020B0400000000000000" pitchFamily="50" charset="-128"/>
                <a:ea typeface="BIZ UDPゴシック" panose="020B0400000000000000" pitchFamily="50" charset="-128"/>
              </a:rPr>
              <a:t>1965</a:t>
            </a:r>
            <a:r>
              <a:rPr lang="ja-JP" altLang="en-US" dirty="0">
                <a:latin typeface="BIZ UDPゴシック" panose="020B0400000000000000" pitchFamily="50" charset="-128"/>
                <a:ea typeface="BIZ UDPゴシック" panose="020B0400000000000000" pitchFamily="50" charset="-128"/>
              </a:rPr>
              <a:t>年に関連する概念に取り組み始めました。「パケット」という用語の導入</a:t>
            </a:r>
          </a:p>
        </p:txBody>
      </p:sp>
      <p:pic>
        <p:nvPicPr>
          <p:cNvPr id="18434" name="Picture 2" descr="パケット通信サービスイメージ">
            <a:extLst>
              <a:ext uri="{FF2B5EF4-FFF2-40B4-BE49-F238E27FC236}">
                <a16:creationId xmlns:a16="http://schemas.microsoft.com/office/drawing/2014/main" id="{65948BB1-26FE-B33E-12A4-D3109BEA5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878" y="3390161"/>
            <a:ext cx="7534275" cy="323944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2F01BA30-830E-BC46-60E7-99A3256B1089}"/>
              </a:ext>
            </a:extLst>
          </p:cNvPr>
          <p:cNvSpPr txBox="1"/>
          <p:nvPr/>
        </p:nvSpPr>
        <p:spPr>
          <a:xfrm>
            <a:off x="2021681" y="6629606"/>
            <a:ext cx="4074319" cy="230832"/>
          </a:xfrm>
          <a:prstGeom prst="rect">
            <a:avLst/>
          </a:prstGeom>
          <a:noFill/>
        </p:spPr>
        <p:txBody>
          <a:bodyPr wrap="square">
            <a:spAutoFit/>
          </a:bodyPr>
          <a:lstStyle/>
          <a:p>
            <a:r>
              <a:rPr lang="en-US" altLang="ja-JP" sz="900" dirty="0">
                <a:latin typeface="Arial Nova" panose="020B0504020202020204" pitchFamily="34" charset="0"/>
              </a:rPr>
              <a:t>https://www.ntt.com/business/services/network/p-service/p-service.html</a:t>
            </a:r>
            <a:endParaRPr lang="ja-JP" altLang="en-US" sz="900" dirty="0">
              <a:latin typeface="Arial Nova" panose="020B0504020202020204" pitchFamily="34" charset="0"/>
            </a:endParaRPr>
          </a:p>
        </p:txBody>
      </p:sp>
      <p:pic>
        <p:nvPicPr>
          <p:cNvPr id="18436" name="Picture 4">
            <a:extLst>
              <a:ext uri="{FF2B5EF4-FFF2-40B4-BE49-F238E27FC236}">
                <a16:creationId xmlns:a16="http://schemas.microsoft.com/office/drawing/2014/main" id="{56B87A1B-4450-5D99-A136-BC9F04B69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8885" y="3244334"/>
            <a:ext cx="4267475" cy="320060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36AB93A8-98DC-A124-B4EB-D01F54509565}"/>
              </a:ext>
            </a:extLst>
          </p:cNvPr>
          <p:cNvSpPr txBox="1"/>
          <p:nvPr/>
        </p:nvSpPr>
        <p:spPr>
          <a:xfrm>
            <a:off x="7837667" y="6444940"/>
            <a:ext cx="4267475" cy="369332"/>
          </a:xfrm>
          <a:prstGeom prst="rect">
            <a:avLst/>
          </a:prstGeom>
          <a:noFill/>
        </p:spPr>
        <p:txBody>
          <a:bodyPr wrap="square">
            <a:spAutoFit/>
          </a:bodyPr>
          <a:lstStyle/>
          <a:p>
            <a:r>
              <a:rPr lang="en-US" altLang="ja-JP" sz="900" dirty="0">
                <a:latin typeface="Arial Nova" panose="020B0504020202020204" pitchFamily="34" charset="0"/>
              </a:rPr>
              <a:t>https://www.njordlaw.com/filesharing-and-downloading-films/questions-and-answers-regarding-illegal-file-sharing-and-download</a:t>
            </a:r>
            <a:endParaRPr lang="ja-JP" altLang="en-US" sz="900" dirty="0">
              <a:latin typeface="Arial Nova" panose="020B0504020202020204" pitchFamily="34" charset="0"/>
            </a:endParaRPr>
          </a:p>
        </p:txBody>
      </p:sp>
    </p:spTree>
    <p:extLst>
      <p:ext uri="{BB962C8B-B14F-4D97-AF65-F5344CB8AC3E}">
        <p14:creationId xmlns:p14="http://schemas.microsoft.com/office/powerpoint/2010/main" val="234652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latin typeface="BIZ UDPゴシック" panose="020B0400000000000000" pitchFamily="50" charset="-128"/>
                <a:ea typeface="BIZ UDPゴシック" panose="020B0400000000000000" pitchFamily="50" charset="-128"/>
              </a:rPr>
              <a:t>GPS</a:t>
            </a:r>
            <a:r>
              <a:rPr kumimoji="1" lang="ja-JP" altLang="en-US" sz="2400" dirty="0">
                <a:latin typeface="BIZ UDPゴシック" panose="020B0400000000000000" pitchFamily="50" charset="-128"/>
                <a:ea typeface="BIZ UDPゴシック" panose="020B0400000000000000" pitchFamily="50" charset="-128"/>
              </a:rPr>
              <a:t>（衛星測位システム）</a:t>
            </a:r>
          </a:p>
        </p:txBody>
      </p:sp>
      <p:pic>
        <p:nvPicPr>
          <p:cNvPr id="4" name="Picture 4">
            <a:extLst>
              <a:ext uri="{FF2B5EF4-FFF2-40B4-BE49-F238E27FC236}">
                <a16:creationId xmlns:a16="http://schemas.microsoft.com/office/drawing/2014/main" id="{47D4CFFE-1A88-8E2F-E6B6-BBE99E70C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43" y="517427"/>
            <a:ext cx="3225595" cy="2580476"/>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Progressive generations of satellites from GPS II/IIA to GPS III">
            <a:extLst>
              <a:ext uri="{FF2B5EF4-FFF2-40B4-BE49-F238E27FC236}">
                <a16:creationId xmlns:a16="http://schemas.microsoft.com/office/drawing/2014/main" id="{6D536736-D1FC-CA29-42F0-3292EC437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674" y="786867"/>
            <a:ext cx="7353476" cy="239137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5A755A7-C35D-B936-61F7-9DB3A79DC5C9}"/>
              </a:ext>
            </a:extLst>
          </p:cNvPr>
          <p:cNvSpPr txBox="1"/>
          <p:nvPr/>
        </p:nvSpPr>
        <p:spPr>
          <a:xfrm>
            <a:off x="2693194" y="405540"/>
            <a:ext cx="6100762" cy="461665"/>
          </a:xfrm>
          <a:prstGeom prst="rect">
            <a:avLst/>
          </a:prstGeom>
          <a:noFill/>
        </p:spPr>
        <p:txBody>
          <a:bodyPr wrap="square">
            <a:spAutoFit/>
          </a:bodyPr>
          <a:lstStyle/>
          <a:p>
            <a:pPr algn="ctr"/>
            <a:r>
              <a:rPr lang="en-US" altLang="ja-JP" sz="2400" b="0" i="0" dirty="0">
                <a:solidFill>
                  <a:srgbClr val="000000"/>
                </a:solidFill>
                <a:effectLst/>
                <a:latin typeface="Trade Gothic Next Heavy" panose="020B0903040303020004" pitchFamily="34" charset="0"/>
              </a:rPr>
              <a:t>Positioning, Navigation, and Timing (PNT)</a:t>
            </a:r>
            <a:endParaRPr lang="ja-JP" altLang="en-US" sz="2400" dirty="0">
              <a:latin typeface="Trade Gothic Next Heavy" panose="020B0903040303020004" pitchFamily="34" charset="0"/>
            </a:endParaRPr>
          </a:p>
        </p:txBody>
      </p:sp>
      <p:pic>
        <p:nvPicPr>
          <p:cNvPr id="23558" name="Picture 6" descr="３分でわかる技術の超キホン 衛星測位システムの種類・方式（GPSなどの基礎知識） | アイアール技術者教育研究所 |  製造業エンジニア・研究開発者のための研修/教育ソリューション">
            <a:extLst>
              <a:ext uri="{FF2B5EF4-FFF2-40B4-BE49-F238E27FC236}">
                <a16:creationId xmlns:a16="http://schemas.microsoft.com/office/drawing/2014/main" id="{2C576913-6D7A-C25A-F870-F0B26045C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97903"/>
            <a:ext cx="12192000" cy="375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782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楽天ブックス: 組織の限界 - ケネス・J・アロー - 9784480097767 : 本">
            <a:extLst>
              <a:ext uri="{FF2B5EF4-FFF2-40B4-BE49-F238E27FC236}">
                <a16:creationId xmlns:a16="http://schemas.microsoft.com/office/drawing/2014/main" id="{6FAA05C7-7E20-5350-1A44-E4105BD69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379" y="2437419"/>
            <a:ext cx="3036377" cy="427686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一般経済均衡理論／不可能性定理</a:t>
            </a:r>
          </a:p>
        </p:txBody>
      </p:sp>
      <p:sp>
        <p:nvSpPr>
          <p:cNvPr id="3" name="テキスト ボックス 2">
            <a:extLst>
              <a:ext uri="{FF2B5EF4-FFF2-40B4-BE49-F238E27FC236}">
                <a16:creationId xmlns:a16="http://schemas.microsoft.com/office/drawing/2014/main" id="{C89289F9-E39E-3C48-9B42-B9B6FD8C9A0D}"/>
              </a:ext>
            </a:extLst>
          </p:cNvPr>
          <p:cNvSpPr txBox="1"/>
          <p:nvPr/>
        </p:nvSpPr>
        <p:spPr>
          <a:xfrm>
            <a:off x="2105024" y="657008"/>
            <a:ext cx="10086975" cy="1200329"/>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ケネス・アロー（</a:t>
            </a:r>
            <a:r>
              <a:rPr lang="en-US" altLang="ja-JP" dirty="0">
                <a:latin typeface="BIZ UDPゴシック" panose="020B0400000000000000" pitchFamily="50" charset="-128"/>
                <a:ea typeface="BIZ UDPゴシック" panose="020B0400000000000000" pitchFamily="50" charset="-128"/>
              </a:rPr>
              <a:t>Kenneth Arrow</a:t>
            </a:r>
            <a:r>
              <a:rPr lang="ja-JP" altLang="en-US" dirty="0">
                <a:latin typeface="BIZ UDPゴシック" panose="020B0400000000000000" pitchFamily="50" charset="-128"/>
                <a:ea typeface="BIZ UDPゴシック" panose="020B0400000000000000" pitchFamily="50" charset="-128"/>
              </a:rPr>
              <a:t>）は、マルクシズムに対抗して合理的選択理論を打ち立てノーベル経済学賞受賞。</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彼のランド研究所での研究は今も機密扱いとのことであ る。我が国からは経済学者の青木昌彦などがスタンフォード大学で彼の教えを受けている</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a:t>
            </a:r>
          </a:p>
        </p:txBody>
      </p:sp>
      <p:pic>
        <p:nvPicPr>
          <p:cNvPr id="1026" name="Picture 2" descr="追想録）青木昌彦さん（米スタンフォード大学名誉教授） - 日本経済新聞 さん">
            <a:extLst>
              <a:ext uri="{FF2B5EF4-FFF2-40B4-BE49-F238E27FC236}">
                <a16:creationId xmlns:a16="http://schemas.microsoft.com/office/drawing/2014/main" id="{AA723167-D7AD-F82E-D018-B606B9945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244" y="2352973"/>
            <a:ext cx="17811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よみがえる宇沢弘文：「環境」を分析できる理論に挑み続けた経済学者の遺言＝佐々木実 | 週刊エコノミスト Online さん">
            <a:extLst>
              <a:ext uri="{FF2B5EF4-FFF2-40B4-BE49-F238E27FC236}">
                <a16:creationId xmlns:a16="http://schemas.microsoft.com/office/drawing/2014/main" id="{39544A56-138A-6CB2-15FF-658902915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 y="4139097"/>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243E38B-9DB7-CF23-7D1C-B51C07688DE8}"/>
              </a:ext>
            </a:extLst>
          </p:cNvPr>
          <p:cNvSpPr txBox="1"/>
          <p:nvPr/>
        </p:nvSpPr>
        <p:spPr>
          <a:xfrm>
            <a:off x="523875" y="6520346"/>
            <a:ext cx="1543050" cy="369332"/>
          </a:xfrm>
          <a:prstGeom prst="rect">
            <a:avLst/>
          </a:prstGeom>
          <a:noFill/>
        </p:spPr>
        <p:txBody>
          <a:bodyPr wrap="square" rtlCol="0">
            <a:spAutoFit/>
          </a:bodyPr>
          <a:lstStyle/>
          <a:p>
            <a:pPr algn="ctr"/>
            <a:r>
              <a:rPr kumimoji="1" lang="ja-JP" altLang="en-US" dirty="0">
                <a:latin typeface="UD デジタル 教科書体 NP-B" panose="02020700000000000000" pitchFamily="18" charset="-128"/>
                <a:ea typeface="UD デジタル 教科書体 NP-B" panose="02020700000000000000" pitchFamily="18" charset="-128"/>
              </a:rPr>
              <a:t>宇沢弘文</a:t>
            </a:r>
          </a:p>
        </p:txBody>
      </p:sp>
      <p:sp>
        <p:nvSpPr>
          <p:cNvPr id="5" name="テキスト ボックス 4">
            <a:extLst>
              <a:ext uri="{FF2B5EF4-FFF2-40B4-BE49-F238E27FC236}">
                <a16:creationId xmlns:a16="http://schemas.microsoft.com/office/drawing/2014/main" id="{9A2D1EFE-DD8E-E4C0-13AF-7AF2D9869A73}"/>
              </a:ext>
            </a:extLst>
          </p:cNvPr>
          <p:cNvSpPr txBox="1"/>
          <p:nvPr/>
        </p:nvSpPr>
        <p:spPr>
          <a:xfrm>
            <a:off x="4582329" y="3244334"/>
            <a:ext cx="1543050" cy="369332"/>
          </a:xfrm>
          <a:prstGeom prst="rect">
            <a:avLst/>
          </a:prstGeom>
          <a:noFill/>
        </p:spPr>
        <p:txBody>
          <a:bodyPr wrap="square" rtlCol="0">
            <a:spAutoFit/>
          </a:bodyPr>
          <a:lstStyle/>
          <a:p>
            <a:pPr algn="ctr"/>
            <a:r>
              <a:rPr kumimoji="1" lang="ja-JP" altLang="en-US" dirty="0">
                <a:latin typeface="UD デジタル 教科書体 NP-B" panose="02020700000000000000" pitchFamily="18" charset="-128"/>
                <a:ea typeface="UD デジタル 教科書体 NP-B" panose="02020700000000000000" pitchFamily="18" charset="-128"/>
              </a:rPr>
              <a:t>青木昌彦</a:t>
            </a:r>
          </a:p>
        </p:txBody>
      </p:sp>
      <p:pic>
        <p:nvPicPr>
          <p:cNvPr id="1030" name="Picture 6" descr="森嶋通夫 - Wikipedia さん">
            <a:extLst>
              <a:ext uri="{FF2B5EF4-FFF2-40B4-BE49-F238E27FC236}">
                <a16:creationId xmlns:a16="http://schemas.microsoft.com/office/drawing/2014/main" id="{49E1F9D7-2E62-B913-0628-A650A52775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482" y="4807227"/>
            <a:ext cx="1388209" cy="186048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37E29003-F3DE-F567-0E17-CDC81CF76681}"/>
              </a:ext>
            </a:extLst>
          </p:cNvPr>
          <p:cNvSpPr txBox="1"/>
          <p:nvPr/>
        </p:nvSpPr>
        <p:spPr>
          <a:xfrm>
            <a:off x="4423380" y="6371385"/>
            <a:ext cx="1543050" cy="369332"/>
          </a:xfrm>
          <a:prstGeom prst="rect">
            <a:avLst/>
          </a:prstGeom>
          <a:noFill/>
        </p:spPr>
        <p:txBody>
          <a:bodyPr wrap="square" rtlCol="0">
            <a:spAutoFit/>
          </a:bodyPr>
          <a:lstStyle/>
          <a:p>
            <a:pPr algn="ctr"/>
            <a:r>
              <a:rPr kumimoji="1" lang="ja-JP" altLang="en-US" dirty="0">
                <a:latin typeface="UD デジタル 教科書体 NP-B" panose="02020700000000000000" pitchFamily="18" charset="-128"/>
                <a:ea typeface="UD デジタル 教科書体 NP-B" panose="02020700000000000000" pitchFamily="18" charset="-128"/>
              </a:rPr>
              <a:t>森嶋通夫</a:t>
            </a:r>
          </a:p>
        </p:txBody>
      </p:sp>
      <p:sp>
        <p:nvSpPr>
          <p:cNvPr id="8" name="テキスト ボックス 7">
            <a:extLst>
              <a:ext uri="{FF2B5EF4-FFF2-40B4-BE49-F238E27FC236}">
                <a16:creationId xmlns:a16="http://schemas.microsoft.com/office/drawing/2014/main" id="{E5B27429-64E7-AC74-A9AA-6D92B1849A25}"/>
              </a:ext>
            </a:extLst>
          </p:cNvPr>
          <p:cNvSpPr txBox="1"/>
          <p:nvPr/>
        </p:nvSpPr>
        <p:spPr>
          <a:xfrm>
            <a:off x="2769003" y="1956061"/>
            <a:ext cx="3581400" cy="461665"/>
          </a:xfrm>
          <a:prstGeom prst="rect">
            <a:avLst/>
          </a:prstGeom>
          <a:noFill/>
        </p:spPr>
        <p:txBody>
          <a:bodyPr wrap="square" rtlCol="0">
            <a:spAutoFit/>
          </a:bodyPr>
          <a:lstStyle/>
          <a:p>
            <a:pPr algn="ctr"/>
            <a:r>
              <a:rPr kumimoji="1" lang="ja-JP" altLang="en-US" sz="2400" dirty="0">
                <a:latin typeface="UD デジタル 教科書体 NP-B" panose="02020700000000000000" pitchFamily="18" charset="-128"/>
                <a:ea typeface="UD デジタル 教科書体 NP-B" panose="02020700000000000000" pitchFamily="18" charset="-128"/>
              </a:rPr>
              <a:t>中国経済発展の指南役</a:t>
            </a:r>
          </a:p>
        </p:txBody>
      </p:sp>
      <p:pic>
        <p:nvPicPr>
          <p:cNvPr id="1032" name="Picture 8" descr="ケネス・アロー - Wikipedia">
            <a:extLst>
              <a:ext uri="{FF2B5EF4-FFF2-40B4-BE49-F238E27FC236}">
                <a16:creationId xmlns:a16="http://schemas.microsoft.com/office/drawing/2014/main" id="{2203AB51-AE74-4338-082E-23B737A0E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025" y="765436"/>
            <a:ext cx="1905000" cy="238125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FC3AFBE1-7713-5F1A-108E-8782D82474FE}"/>
              </a:ext>
            </a:extLst>
          </p:cNvPr>
          <p:cNvSpPr txBox="1"/>
          <p:nvPr/>
        </p:nvSpPr>
        <p:spPr>
          <a:xfrm>
            <a:off x="-98822" y="539498"/>
            <a:ext cx="2502694"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Kenneth Arrow</a:t>
            </a:r>
            <a:endParaRPr lang="ja-JP" altLang="en-US" sz="1200" dirty="0"/>
          </a:p>
        </p:txBody>
      </p:sp>
      <p:sp>
        <p:nvSpPr>
          <p:cNvPr id="11" name="テキスト ボックス 10">
            <a:extLst>
              <a:ext uri="{FF2B5EF4-FFF2-40B4-BE49-F238E27FC236}">
                <a16:creationId xmlns:a16="http://schemas.microsoft.com/office/drawing/2014/main" id="{0AF0F0D9-9394-1703-94B2-56D18950EA65}"/>
              </a:ext>
            </a:extLst>
          </p:cNvPr>
          <p:cNvSpPr txBox="1"/>
          <p:nvPr/>
        </p:nvSpPr>
        <p:spPr>
          <a:xfrm>
            <a:off x="1190625" y="2915853"/>
            <a:ext cx="1079302" cy="230832"/>
          </a:xfrm>
          <a:prstGeom prst="rect">
            <a:avLst/>
          </a:prstGeom>
          <a:noFill/>
        </p:spPr>
        <p:txBody>
          <a:bodyPr wrap="square">
            <a:spAutoFit/>
          </a:bodyPr>
          <a:lstStyle/>
          <a:p>
            <a:pPr algn="ctr"/>
            <a:r>
              <a:rPr lang="en-US" altLang="ja-JP" sz="900" dirty="0">
                <a:solidFill>
                  <a:schemeClr val="bg1"/>
                </a:solidFill>
                <a:latin typeface="BIZ UDPゴシック" panose="020B0400000000000000" pitchFamily="50" charset="-128"/>
                <a:ea typeface="BIZ UDPゴシック" panose="020B0400000000000000" pitchFamily="50" charset="-128"/>
              </a:rPr>
              <a:t>Wikipedia</a:t>
            </a:r>
            <a:endParaRPr lang="ja-JP" altLang="en-US" sz="900" dirty="0">
              <a:solidFill>
                <a:schemeClr val="bg1"/>
              </a:solidFill>
              <a:latin typeface="BIZ UDPゴシック" panose="020B0400000000000000" pitchFamily="50" charset="-128"/>
              <a:ea typeface="BIZ UDPゴシック" panose="020B0400000000000000" pitchFamily="50" charset="-128"/>
            </a:endParaRPr>
          </a:p>
        </p:txBody>
      </p:sp>
      <p:sp>
        <p:nvSpPr>
          <p:cNvPr id="12" name="矢印: 上下 11">
            <a:extLst>
              <a:ext uri="{FF2B5EF4-FFF2-40B4-BE49-F238E27FC236}">
                <a16:creationId xmlns:a16="http://schemas.microsoft.com/office/drawing/2014/main" id="{733F7A0F-897C-95BF-5690-483545FD9C81}"/>
              </a:ext>
            </a:extLst>
          </p:cNvPr>
          <p:cNvSpPr/>
          <p:nvPr/>
        </p:nvSpPr>
        <p:spPr>
          <a:xfrm>
            <a:off x="881062" y="3200948"/>
            <a:ext cx="866775" cy="883886"/>
          </a:xfrm>
          <a:prstGeom prst="upDownArrow">
            <a:avLst>
              <a:gd name="adj1" fmla="val 50000"/>
              <a:gd name="adj2" fmla="val 31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2F05E571-AEC0-EE74-742A-F11FBAF5581C}"/>
              </a:ext>
            </a:extLst>
          </p:cNvPr>
          <p:cNvCxnSpPr>
            <a:stCxn id="1032" idx="3"/>
            <a:endCxn id="1026" idx="1"/>
          </p:cNvCxnSpPr>
          <p:nvPr/>
        </p:nvCxnSpPr>
        <p:spPr>
          <a:xfrm>
            <a:off x="2105025" y="1956061"/>
            <a:ext cx="925219" cy="1587537"/>
          </a:xfrm>
          <a:prstGeom prst="bentConnector3">
            <a:avLst>
              <a:gd name="adj1" fmla="val 50000"/>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Amazon.co.jp: アローの不可能性定理: 枠組みの検討と応用可能性 : 松本 保美: 本">
            <a:extLst>
              <a:ext uri="{FF2B5EF4-FFF2-40B4-BE49-F238E27FC236}">
                <a16:creationId xmlns:a16="http://schemas.microsoft.com/office/drawing/2014/main" id="{7C1D9859-1215-1B6C-6A62-AAFF16CD83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7660" y="2536864"/>
            <a:ext cx="2707877" cy="3890265"/>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0E9F7D00-C78E-92FB-1648-27F8DF45B8F2}"/>
              </a:ext>
            </a:extLst>
          </p:cNvPr>
          <p:cNvSpPr txBox="1"/>
          <p:nvPr/>
        </p:nvSpPr>
        <p:spPr>
          <a:xfrm>
            <a:off x="7810500" y="6497941"/>
            <a:ext cx="2533650"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（出所）</a:t>
            </a:r>
            <a:r>
              <a:rPr kumimoji="1" lang="en-US" altLang="ja-JP" sz="1200" dirty="0">
                <a:latin typeface="BIZ UDPゴシック" panose="020B0400000000000000" pitchFamily="50" charset="-128"/>
                <a:ea typeface="BIZ UDPゴシック" panose="020B0400000000000000" pitchFamily="50" charset="-128"/>
              </a:rPr>
              <a:t>Amazon</a:t>
            </a:r>
            <a:endParaRPr kumimoji="1"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35210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CA8344D-BB1A-6F5E-0E30-4829231FE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36"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50546">
            <a:off x="247690" y="596576"/>
            <a:ext cx="2452605" cy="2452605"/>
          </a:xfrm>
          <a:prstGeom prst="rect">
            <a:avLst/>
          </a:prstGeom>
          <a:noFill/>
          <a:extLst>
            <a:ext uri="{909E8E84-426E-40DD-AFC4-6F175D3DCCD1}">
              <a14:hiddenFill xmlns:a14="http://schemas.microsoft.com/office/drawing/2010/main">
                <a:solidFill>
                  <a:srgbClr val="FFFFFF"/>
                </a:solidFill>
              </a14:hiddenFill>
            </a:ext>
          </a:extLst>
        </p:spPr>
      </p:pic>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70372E2E-3317-56C7-294B-203F13DD6EF2}"/>
              </a:ext>
            </a:extLst>
          </p:cNvPr>
          <p:cNvSpPr txBox="1"/>
          <p:nvPr/>
        </p:nvSpPr>
        <p:spPr>
          <a:xfrm rot="284627">
            <a:off x="990826" y="3091891"/>
            <a:ext cx="10137322" cy="830997"/>
          </a:xfrm>
          <a:prstGeom prst="rect">
            <a:avLst/>
          </a:prstGeom>
          <a:solidFill>
            <a:schemeClr val="accent2">
              <a:lumMod val="75000"/>
            </a:schemeClr>
          </a:solidFill>
        </p:spPr>
        <p:txBody>
          <a:bodyPr wrap="square" rtlCol="0">
            <a:spAutoFit/>
          </a:bodyPr>
          <a:lstStyle/>
          <a:p>
            <a:pPr algn="ctr"/>
            <a:r>
              <a:rPr kumimoji="1" lang="ja-JP" altLang="en-US" sz="4800" b="1" dirty="0">
                <a:solidFill>
                  <a:schemeClr val="bg1"/>
                </a:solidFill>
                <a:latin typeface="BIZ UDPゴシック" panose="020B0400000000000000" pitchFamily="50" charset="-128"/>
                <a:ea typeface="BIZ UDPゴシック" panose="020B0400000000000000" pitchFamily="50" charset="-128"/>
              </a:rPr>
              <a:t>最後にアンケートにご協力下さい！</a:t>
            </a:r>
          </a:p>
        </p:txBody>
      </p:sp>
      <p:pic>
        <p:nvPicPr>
          <p:cNvPr id="4" name="Picture 8" descr="QRコードが表示されたスマートフォンのイラスト">
            <a:extLst>
              <a:ext uri="{FF2B5EF4-FFF2-40B4-BE49-F238E27FC236}">
                <a16:creationId xmlns:a16="http://schemas.microsoft.com/office/drawing/2014/main" id="{D276F7AF-67D8-312F-FDFA-61850593C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0678" y="195436"/>
            <a:ext cx="1688937" cy="287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53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E0511B3-50E3-C856-6FB5-BD2FD45BEBD8}"/>
              </a:ext>
            </a:extLst>
          </p:cNvPr>
          <p:cNvSpPr txBox="1"/>
          <p:nvPr/>
        </p:nvSpPr>
        <p:spPr>
          <a:xfrm>
            <a:off x="0" y="1741527"/>
            <a:ext cx="12192000" cy="3139321"/>
          </a:xfrm>
          <a:prstGeom prst="rect">
            <a:avLst/>
          </a:prstGeom>
          <a:noFill/>
        </p:spPr>
        <p:txBody>
          <a:bodyPr wrap="square">
            <a:spAutoFit/>
          </a:bodyPr>
          <a:lstStyle/>
          <a:p>
            <a:pPr algn="ctr"/>
            <a:r>
              <a:rPr lang="ja-JP" altLang="en-US" sz="6600" dirty="0">
                <a:solidFill>
                  <a:schemeClr val="bg1"/>
                </a:solidFill>
                <a:latin typeface="BIZ UDPゴシック" panose="020B0400000000000000" pitchFamily="50" charset="-128"/>
                <a:ea typeface="BIZ UDPゴシック" panose="020B0400000000000000" pitchFamily="50" charset="-128"/>
              </a:rPr>
              <a:t>軍事革命</a:t>
            </a:r>
            <a:endParaRPr lang="en-US" altLang="ja-JP" sz="66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6600" dirty="0">
                <a:solidFill>
                  <a:schemeClr val="bg1"/>
                </a:solidFill>
                <a:latin typeface="BIZ UDPゴシック" panose="020B0400000000000000" pitchFamily="50" charset="-128"/>
                <a:ea typeface="BIZ UDPゴシック" panose="020B0400000000000000" pitchFamily="50" charset="-128"/>
              </a:rPr>
              <a:t>と</a:t>
            </a:r>
            <a:endParaRPr lang="en-US" altLang="ja-JP" sz="66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6600" dirty="0">
                <a:solidFill>
                  <a:schemeClr val="bg1"/>
                </a:solidFill>
                <a:latin typeface="BIZ UDPゴシック" panose="020B0400000000000000" pitchFamily="50" charset="-128"/>
                <a:ea typeface="BIZ UDPゴシック" panose="020B0400000000000000" pitchFamily="50" charset="-128"/>
              </a:rPr>
              <a:t>ネットアセスメント</a:t>
            </a:r>
          </a:p>
        </p:txBody>
      </p:sp>
    </p:spTree>
    <p:extLst>
      <p:ext uri="{BB962C8B-B14F-4D97-AF65-F5344CB8AC3E}">
        <p14:creationId xmlns:p14="http://schemas.microsoft.com/office/powerpoint/2010/main" val="3465820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軍事革命（</a:t>
            </a:r>
            <a:r>
              <a:rPr kumimoji="1" lang="en-US" altLang="ja-JP" sz="2400" dirty="0">
                <a:latin typeface="BIZ UDPゴシック" panose="020B0400000000000000" pitchFamily="50" charset="-128"/>
                <a:ea typeface="BIZ UDPゴシック" panose="020B0400000000000000" pitchFamily="50" charset="-128"/>
              </a:rPr>
              <a:t>RMA</a:t>
            </a:r>
            <a:r>
              <a:rPr kumimoji="1" lang="ja-JP" altLang="en-US" sz="2400" dirty="0">
                <a:latin typeface="BIZ UDPゴシック" panose="020B0400000000000000" pitchFamily="50" charset="-128"/>
                <a:ea typeface="BIZ UDPゴシック" panose="020B0400000000000000" pitchFamily="50" charset="-128"/>
              </a:rPr>
              <a:t>）</a:t>
            </a:r>
          </a:p>
        </p:txBody>
      </p:sp>
      <p:sp>
        <p:nvSpPr>
          <p:cNvPr id="3" name="テキスト ボックス 2">
            <a:extLst>
              <a:ext uri="{FF2B5EF4-FFF2-40B4-BE49-F238E27FC236}">
                <a16:creationId xmlns:a16="http://schemas.microsoft.com/office/drawing/2014/main" id="{97B7428A-248C-6B07-859F-606910FC2F94}"/>
              </a:ext>
            </a:extLst>
          </p:cNvPr>
          <p:cNvSpPr txBox="1"/>
          <p:nvPr/>
        </p:nvSpPr>
        <p:spPr>
          <a:xfrm>
            <a:off x="2406253" y="610285"/>
            <a:ext cx="7379494" cy="369332"/>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「軍事における革命」（</a:t>
            </a:r>
            <a:r>
              <a:rPr lang="en-US" altLang="ja-JP" dirty="0">
                <a:latin typeface="BIZ UDPゴシック" panose="020B0400000000000000" pitchFamily="50" charset="-128"/>
                <a:ea typeface="BIZ UDPゴシック" panose="020B0400000000000000" pitchFamily="50" charset="-128"/>
              </a:rPr>
              <a:t>Revolutions in Military Affairs: RMA</a:t>
            </a:r>
            <a:r>
              <a:rPr lang="ja-JP" altLang="en-US" dirty="0">
                <a:latin typeface="BIZ UDPゴシック" panose="020B0400000000000000" pitchFamily="50" charset="-128"/>
                <a:ea typeface="BIZ UDPゴシック" panose="020B0400000000000000" pitchFamily="50" charset="-128"/>
              </a:rPr>
              <a:t>）</a:t>
            </a:r>
          </a:p>
        </p:txBody>
      </p:sp>
      <p:sp>
        <p:nvSpPr>
          <p:cNvPr id="5" name="テキスト ボックス 4">
            <a:extLst>
              <a:ext uri="{FF2B5EF4-FFF2-40B4-BE49-F238E27FC236}">
                <a16:creationId xmlns:a16="http://schemas.microsoft.com/office/drawing/2014/main" id="{E24BF0F5-94F6-0E2C-E1AB-C4AD58F87087}"/>
              </a:ext>
            </a:extLst>
          </p:cNvPr>
          <p:cNvSpPr txBox="1"/>
          <p:nvPr/>
        </p:nvSpPr>
        <p:spPr>
          <a:xfrm>
            <a:off x="309563" y="1001078"/>
            <a:ext cx="11572874" cy="2431435"/>
          </a:xfrm>
          <a:prstGeom prst="rect">
            <a:avLst/>
          </a:prstGeom>
          <a:solidFill>
            <a:schemeClr val="tx2">
              <a:lumMod val="60000"/>
              <a:lumOff val="40000"/>
            </a:schemeClr>
          </a:solidFill>
        </p:spPr>
        <p:txBody>
          <a:bodyPr wrap="square">
            <a:spAutoFit/>
          </a:bodyPr>
          <a:lstStyle/>
          <a:p>
            <a:r>
              <a:rPr lang="en-US" altLang="ja-JP" sz="2400" b="1" dirty="0">
                <a:solidFill>
                  <a:schemeClr val="bg1"/>
                </a:solidFill>
                <a:latin typeface="BIZ UDPゴシック" panose="020B0400000000000000" pitchFamily="50" charset="-128"/>
                <a:ea typeface="BIZ UDPゴシック" panose="020B0400000000000000" pitchFamily="50" charset="-128"/>
              </a:rPr>
              <a:t>RMA</a:t>
            </a:r>
            <a:r>
              <a:rPr lang="ja-JP" altLang="en-US" sz="2400" b="1" dirty="0">
                <a:solidFill>
                  <a:schemeClr val="bg1"/>
                </a:solidFill>
                <a:latin typeface="BIZ UDPゴシック" panose="020B0400000000000000" pitchFamily="50" charset="-128"/>
                <a:ea typeface="BIZ UDPゴシック" panose="020B0400000000000000" pitchFamily="50" charset="-128"/>
              </a:rPr>
              <a:t>とは、アンドリュー・クレピネビッチ（</a:t>
            </a:r>
            <a:r>
              <a:rPr lang="en-US" altLang="ja-JP" sz="2400" b="1" dirty="0">
                <a:solidFill>
                  <a:schemeClr val="bg1"/>
                </a:solidFill>
                <a:latin typeface="BIZ UDPゴシック" panose="020B0400000000000000" pitchFamily="50" charset="-128"/>
                <a:ea typeface="BIZ UDPゴシック" panose="020B0400000000000000" pitchFamily="50" charset="-128"/>
              </a:rPr>
              <a:t>Andrew Krepinevich</a:t>
            </a:r>
            <a:r>
              <a:rPr lang="ja-JP" altLang="en-US" sz="2400" b="1" dirty="0">
                <a:solidFill>
                  <a:schemeClr val="bg1"/>
                </a:solidFill>
                <a:latin typeface="BIZ UDPゴシック" panose="020B0400000000000000" pitchFamily="50" charset="-128"/>
                <a:ea typeface="BIZ UDPゴシック" panose="020B0400000000000000" pitchFamily="50" charset="-128"/>
              </a:rPr>
              <a:t>）によれば</a:t>
            </a:r>
            <a:r>
              <a:rPr lang="en-US" altLang="ja-JP" sz="2400" b="1" dirty="0">
                <a:solidFill>
                  <a:schemeClr val="bg1"/>
                </a:solidFill>
                <a:latin typeface="BIZ UDPゴシック" panose="020B0400000000000000" pitchFamily="50" charset="-128"/>
                <a:ea typeface="BIZ UDPゴシック" panose="020B0400000000000000" pitchFamily="50" charset="-128"/>
              </a:rPr>
              <a:t>…</a:t>
            </a:r>
          </a:p>
          <a:p>
            <a:endParaRPr lang="en-US" altLang="ja-JP" sz="2400" b="1" dirty="0">
              <a:solidFill>
                <a:schemeClr val="bg1"/>
              </a:solidFill>
              <a:latin typeface="BIZ UDPゴシック" panose="020B0400000000000000" pitchFamily="50" charset="-128"/>
              <a:ea typeface="BIZ UDPゴシック" panose="020B0400000000000000" pitchFamily="50" charset="-128"/>
            </a:endParaRPr>
          </a:p>
          <a:p>
            <a:r>
              <a:rPr lang="ja-JP" altLang="en-US" sz="2400" b="1" dirty="0">
                <a:solidFill>
                  <a:schemeClr val="bg1"/>
                </a:solidFill>
                <a:latin typeface="BIZ UDPゴシック" panose="020B0400000000000000" pitchFamily="50" charset="-128"/>
                <a:ea typeface="BIZ UDPゴシック" panose="020B0400000000000000" pitchFamily="50" charset="-128"/>
              </a:rPr>
              <a:t>多数の軍事システムに新技術が適用され、それが紛争の性質と戦い方を根本的に変容させるような方法で、革新的な運用概念と組織的受容が組み合わさった時に生起し、軍の潜在的な戦闘能力と軍事的効率の劇的な向上を生み出すことによって起こる。</a:t>
            </a:r>
            <a:endParaRPr lang="en-US" altLang="ja-JP" sz="2400" b="1" dirty="0">
              <a:solidFill>
                <a:schemeClr val="bg1"/>
              </a:solidFill>
              <a:latin typeface="BIZ UDPゴシック" panose="020B0400000000000000" pitchFamily="50" charset="-128"/>
              <a:ea typeface="BIZ UDPゴシック" panose="020B0400000000000000" pitchFamily="50" charset="-128"/>
            </a:endParaRPr>
          </a:p>
          <a:p>
            <a:endParaRPr lang="en-US" altLang="ja-JP" sz="1100" b="1" dirty="0">
              <a:solidFill>
                <a:schemeClr val="bg1"/>
              </a:solidFill>
              <a:latin typeface="BIZ UDPゴシック" panose="020B0400000000000000" pitchFamily="50" charset="-128"/>
              <a:ea typeface="BIZ UDPゴシック" panose="020B0400000000000000" pitchFamily="50" charset="-128"/>
            </a:endParaRPr>
          </a:p>
          <a:p>
            <a:pPr algn="r"/>
            <a:r>
              <a:rPr lang="en-US" altLang="ja-JP" sz="1600" dirty="0">
                <a:latin typeface="Meiryo UI" panose="020B0604030504040204" pitchFamily="50" charset="-128"/>
                <a:ea typeface="Meiryo UI" panose="020B0604030504040204" pitchFamily="50" charset="-128"/>
                <a:cs typeface="Aptos Serif" panose="020B0502040204020203" pitchFamily="18" charset="0"/>
              </a:rPr>
              <a:t>Andrew </a:t>
            </a:r>
            <a:r>
              <a:rPr lang="en-US" altLang="ja-JP" sz="1600" dirty="0" err="1">
                <a:latin typeface="Meiryo UI" panose="020B0604030504040204" pitchFamily="50" charset="-128"/>
                <a:ea typeface="Meiryo UI" panose="020B0604030504040204" pitchFamily="50" charset="-128"/>
                <a:cs typeface="Aptos Serif" panose="020B0502040204020203" pitchFamily="18" charset="0"/>
              </a:rPr>
              <a:t>Krepinevich,“Cavalry</a:t>
            </a:r>
            <a:r>
              <a:rPr lang="en-US" altLang="ja-JP" sz="1600" dirty="0">
                <a:latin typeface="Meiryo UI" panose="020B0604030504040204" pitchFamily="50" charset="-128"/>
                <a:ea typeface="Meiryo UI" panose="020B0604030504040204" pitchFamily="50" charset="-128"/>
                <a:cs typeface="Aptos Serif" panose="020B0502040204020203" pitchFamily="18" charset="0"/>
              </a:rPr>
              <a:t> to </a:t>
            </a:r>
            <a:r>
              <a:rPr lang="en-US" altLang="ja-JP" sz="1600" dirty="0" err="1">
                <a:latin typeface="Meiryo UI" panose="020B0604030504040204" pitchFamily="50" charset="-128"/>
                <a:ea typeface="Meiryo UI" panose="020B0604030504040204" pitchFamily="50" charset="-128"/>
                <a:cs typeface="Aptos Serif" panose="020B0502040204020203" pitchFamily="18" charset="0"/>
              </a:rPr>
              <a:t>Computer,”National</a:t>
            </a:r>
            <a:r>
              <a:rPr lang="en-US" altLang="ja-JP" sz="1600" dirty="0">
                <a:latin typeface="Meiryo UI" panose="020B0604030504040204" pitchFamily="50" charset="-128"/>
                <a:ea typeface="Meiryo UI" panose="020B0604030504040204" pitchFamily="50" charset="-128"/>
                <a:cs typeface="Aptos Serif" panose="020B0502040204020203" pitchFamily="18" charset="0"/>
              </a:rPr>
              <a:t> Interest, No. 37, Fall 1994, p. 30.</a:t>
            </a:r>
            <a:endParaRPr lang="ja-JP" altLang="en-US" sz="1600" b="1" dirty="0">
              <a:solidFill>
                <a:schemeClr val="bg1"/>
              </a:solidFill>
              <a:latin typeface="Meiryo UI" panose="020B0604030504040204" pitchFamily="50" charset="-128"/>
              <a:ea typeface="Meiryo UI" panose="020B0604030504040204" pitchFamily="50" charset="-128"/>
              <a:cs typeface="Aptos Serif" panose="020B0502040204020203" pitchFamily="18" charset="0"/>
            </a:endParaRPr>
          </a:p>
        </p:txBody>
      </p:sp>
      <p:pic>
        <p:nvPicPr>
          <p:cNvPr id="4098" name="Picture 2" descr="軍事システムエンジニアリング: イージスからネットワーク中心の戦闘までいかにシステムコンセプトは創出されたか | 大熊 康之 |本 | 通販 |  Amazon">
            <a:extLst>
              <a:ext uri="{FF2B5EF4-FFF2-40B4-BE49-F238E27FC236}">
                <a16:creationId xmlns:a16="http://schemas.microsoft.com/office/drawing/2014/main" id="{49158FCD-EF51-62AC-43BB-1D56815CF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638" y="3564836"/>
            <a:ext cx="2235734" cy="3157362"/>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4100" name="Picture 4" descr="戦略・ドクトリン統合防衛革命: マハンからセブロウスキーまで:米軍事革命思想家のアプローチに学ぶ | 大熊 康之 |本 | 通販 | Amazon">
            <a:extLst>
              <a:ext uri="{FF2B5EF4-FFF2-40B4-BE49-F238E27FC236}">
                <a16:creationId xmlns:a16="http://schemas.microsoft.com/office/drawing/2014/main" id="{5C4D3D84-2D0B-F12C-DAE5-2C1F4B2D7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84" y="3564836"/>
            <a:ext cx="2177147" cy="3293164"/>
          </a:xfrm>
          <a:prstGeom prst="rect">
            <a:avLst/>
          </a:prstGeom>
          <a:solidFill>
            <a:schemeClr val="accent2">
              <a:lumMod val="60000"/>
              <a:lumOff val="40000"/>
            </a:schemeClr>
          </a:solidFill>
          <a:ln>
            <a:solidFill>
              <a:srgbClr val="0070C0"/>
            </a:solidFill>
          </a:ln>
        </p:spPr>
      </p:pic>
      <p:pic>
        <p:nvPicPr>
          <p:cNvPr id="4102" name="Picture 6" descr="undefined">
            <a:extLst>
              <a:ext uri="{FF2B5EF4-FFF2-40B4-BE49-F238E27FC236}">
                <a16:creationId xmlns:a16="http://schemas.microsoft.com/office/drawing/2014/main" id="{0A321D72-5D27-A64B-36E2-3D4B4A3C4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28715"/>
            <a:ext cx="5582970" cy="342928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D342F2B-31C3-D19B-1966-213638114A28}"/>
              </a:ext>
            </a:extLst>
          </p:cNvPr>
          <p:cNvSpPr txBox="1"/>
          <p:nvPr/>
        </p:nvSpPr>
        <p:spPr>
          <a:xfrm>
            <a:off x="8756809" y="6677847"/>
            <a:ext cx="1213164" cy="215444"/>
          </a:xfrm>
          <a:prstGeom prst="rect">
            <a:avLst/>
          </a:prstGeom>
          <a:noFill/>
        </p:spPr>
        <p:txBody>
          <a:bodyPr wrap="square" rtlCol="0">
            <a:spAutoFit/>
          </a:bodyPr>
          <a:lstStyle/>
          <a:p>
            <a:r>
              <a:rPr kumimoji="1" lang="ja-JP" altLang="en-US" sz="800" dirty="0">
                <a:latin typeface="BIZ UDPゴシック" panose="020B0400000000000000" pitchFamily="50" charset="-128"/>
                <a:ea typeface="BIZ UDPゴシック" panose="020B0400000000000000" pitchFamily="50" charset="-128"/>
              </a:rPr>
              <a:t>（出所）</a:t>
            </a:r>
            <a:r>
              <a:rPr kumimoji="1" lang="en-US" altLang="ja-JP" sz="800" dirty="0">
                <a:latin typeface="BIZ UDPゴシック" panose="020B0400000000000000" pitchFamily="50" charset="-128"/>
                <a:ea typeface="BIZ UDPゴシック" panose="020B0400000000000000" pitchFamily="50" charset="-128"/>
              </a:rPr>
              <a:t>Wikipedia</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0A46FB61-7B06-D47D-92FF-A110FB5F0826}"/>
              </a:ext>
            </a:extLst>
          </p:cNvPr>
          <p:cNvSpPr txBox="1"/>
          <p:nvPr/>
        </p:nvSpPr>
        <p:spPr>
          <a:xfrm>
            <a:off x="1457498" y="6692374"/>
            <a:ext cx="1213164" cy="215444"/>
          </a:xfrm>
          <a:prstGeom prst="rect">
            <a:avLst/>
          </a:prstGeom>
          <a:noFill/>
        </p:spPr>
        <p:txBody>
          <a:bodyPr wrap="square" rtlCol="0">
            <a:spAutoFit/>
          </a:bodyPr>
          <a:lstStyle/>
          <a:p>
            <a:r>
              <a:rPr kumimoji="1" lang="ja-JP" altLang="en-US" sz="800" dirty="0">
                <a:latin typeface="BIZ UDPゴシック" panose="020B0400000000000000" pitchFamily="50" charset="-128"/>
                <a:ea typeface="BIZ UDPゴシック" panose="020B0400000000000000" pitchFamily="50" charset="-128"/>
              </a:rPr>
              <a:t>（出所）</a:t>
            </a:r>
            <a:r>
              <a:rPr kumimoji="1" lang="en-US" altLang="ja-JP" sz="800" dirty="0" err="1">
                <a:latin typeface="BIZ UDPゴシック" panose="020B0400000000000000" pitchFamily="50" charset="-128"/>
                <a:ea typeface="BIZ UDPゴシック" panose="020B0400000000000000" pitchFamily="50" charset="-128"/>
              </a:rPr>
              <a:t>honto</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C30892E5-0972-DF0E-2732-6995DC8A06DD}"/>
              </a:ext>
            </a:extLst>
          </p:cNvPr>
          <p:cNvSpPr txBox="1"/>
          <p:nvPr/>
        </p:nvSpPr>
        <p:spPr>
          <a:xfrm>
            <a:off x="5489418" y="6677847"/>
            <a:ext cx="1213164" cy="215444"/>
          </a:xfrm>
          <a:prstGeom prst="rect">
            <a:avLst/>
          </a:prstGeom>
          <a:noFill/>
        </p:spPr>
        <p:txBody>
          <a:bodyPr wrap="square" rtlCol="0">
            <a:spAutoFit/>
          </a:bodyPr>
          <a:lstStyle/>
          <a:p>
            <a:r>
              <a:rPr kumimoji="1" lang="ja-JP" altLang="en-US" sz="800" dirty="0">
                <a:latin typeface="BIZ UDPゴシック" panose="020B0400000000000000" pitchFamily="50" charset="-128"/>
                <a:ea typeface="BIZ UDPゴシック" panose="020B0400000000000000" pitchFamily="50" charset="-128"/>
              </a:rPr>
              <a:t>（出所）</a:t>
            </a:r>
            <a:r>
              <a:rPr kumimoji="1" lang="en-US" altLang="ja-JP" sz="800" dirty="0" err="1">
                <a:latin typeface="BIZ UDPゴシック" panose="020B0400000000000000" pitchFamily="50" charset="-128"/>
                <a:ea typeface="BIZ UDPゴシック" panose="020B0400000000000000" pitchFamily="50" charset="-128"/>
              </a:rPr>
              <a:t>honto</a:t>
            </a:r>
            <a:endParaRPr kumimoji="1" lang="ja-JP" altLang="en-US" sz="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75897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戦争革命</a:t>
            </a:r>
          </a:p>
        </p:txBody>
      </p:sp>
      <p:sp>
        <p:nvSpPr>
          <p:cNvPr id="3" name="テキスト ボックス 2">
            <a:extLst>
              <a:ext uri="{FF2B5EF4-FFF2-40B4-BE49-F238E27FC236}">
                <a16:creationId xmlns:a16="http://schemas.microsoft.com/office/drawing/2014/main" id="{60DCFFCC-5037-C162-72D8-21354AF867CA}"/>
              </a:ext>
            </a:extLst>
          </p:cNvPr>
          <p:cNvSpPr txBox="1"/>
          <p:nvPr/>
        </p:nvSpPr>
        <p:spPr>
          <a:xfrm>
            <a:off x="171451" y="589068"/>
            <a:ext cx="11772899" cy="923330"/>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アンドリュー・マーシャル（</a:t>
            </a:r>
            <a:r>
              <a:rPr lang="en-US" altLang="ja-JP" dirty="0">
                <a:latin typeface="BIZ UDPゴシック" panose="020B0400000000000000" pitchFamily="50" charset="-128"/>
                <a:ea typeface="BIZ UDPゴシック" panose="020B0400000000000000" pitchFamily="50" charset="-128"/>
              </a:rPr>
              <a:t>Andrew Marshall</a:t>
            </a:r>
            <a:r>
              <a:rPr lang="ja-JP" altLang="en-US" dirty="0">
                <a:latin typeface="BIZ UDPゴシック" panose="020B0400000000000000" pitchFamily="50" charset="-128"/>
                <a:ea typeface="BIZ UDPゴシック" panose="020B0400000000000000" pitchFamily="50" charset="-128"/>
              </a:rPr>
              <a:t>）は，今日の</a:t>
            </a:r>
            <a:r>
              <a:rPr lang="en-US" altLang="ja-JP" dirty="0">
                <a:latin typeface="BIZ UDPゴシック" panose="020B0400000000000000" pitchFamily="50" charset="-128"/>
                <a:ea typeface="BIZ UDPゴシック" panose="020B0400000000000000" pitchFamily="50" charset="-128"/>
              </a:rPr>
              <a:t>RMA</a:t>
            </a:r>
            <a:r>
              <a:rPr lang="ja-JP" altLang="en-US" dirty="0">
                <a:latin typeface="BIZ UDPゴシック" panose="020B0400000000000000" pitchFamily="50" charset="-128"/>
                <a:ea typeface="BIZ UDPゴシック" panose="020B0400000000000000" pitchFamily="50" charset="-128"/>
              </a:rPr>
              <a:t>理論の体系化を行っている。 </a:t>
            </a:r>
            <a:r>
              <a:rPr lang="en-US" altLang="ja-JP" dirty="0">
                <a:latin typeface="BIZ UDPゴシック" panose="020B0400000000000000" pitchFamily="50" charset="-128"/>
                <a:ea typeface="BIZ UDPゴシック" panose="020B0400000000000000" pitchFamily="50" charset="-128"/>
              </a:rPr>
              <a:t>RMA</a:t>
            </a:r>
            <a:r>
              <a:rPr lang="ja-JP" altLang="en-US" dirty="0">
                <a:latin typeface="BIZ UDPゴシック" panose="020B0400000000000000" pitchFamily="50" charset="-128"/>
                <a:ea typeface="BIZ UDPゴシック" panose="020B0400000000000000" pitchFamily="50" charset="-128"/>
              </a:rPr>
              <a:t>は新しい軍事技術が出現するたびに起こり，世界史上少なくとも</a:t>
            </a:r>
            <a:r>
              <a:rPr lang="en-US" altLang="ja-JP" dirty="0">
                <a:latin typeface="BIZ UDPゴシック" panose="020B0400000000000000" pitchFamily="50" charset="-128"/>
                <a:ea typeface="BIZ UDPゴシック" panose="020B0400000000000000" pitchFamily="50" charset="-128"/>
              </a:rPr>
              <a:t>12</a:t>
            </a:r>
            <a:r>
              <a:rPr lang="ja-JP" altLang="en-US" dirty="0">
                <a:latin typeface="BIZ UDPゴシック" panose="020B0400000000000000" pitchFamily="50" charset="-128"/>
                <a:ea typeface="BIZ UDPゴシック" panose="020B0400000000000000" pitchFamily="50" charset="-128"/>
              </a:rPr>
              <a:t>回の</a:t>
            </a:r>
            <a:r>
              <a:rPr lang="en-US" altLang="ja-JP" dirty="0">
                <a:latin typeface="BIZ UDPゴシック" panose="020B0400000000000000" pitchFamily="50" charset="-128"/>
                <a:ea typeface="BIZ UDPゴシック" panose="020B0400000000000000" pitchFamily="50" charset="-128"/>
              </a:rPr>
              <a:t>RMA</a:t>
            </a:r>
            <a:r>
              <a:rPr lang="ja-JP" altLang="en-US" dirty="0">
                <a:latin typeface="BIZ UDPゴシック" panose="020B0400000000000000" pitchFamily="50" charset="-128"/>
                <a:ea typeface="BIZ UDPゴシック" panose="020B0400000000000000" pitchFamily="50" charset="-128"/>
              </a:rPr>
              <a:t>が起こり， そのうち６回は過去</a:t>
            </a:r>
            <a:r>
              <a:rPr lang="en-US" altLang="ja-JP" dirty="0">
                <a:latin typeface="BIZ UDPゴシック" panose="020B0400000000000000" pitchFamily="50" charset="-128"/>
                <a:ea typeface="BIZ UDPゴシック" panose="020B0400000000000000" pitchFamily="50" charset="-128"/>
              </a:rPr>
              <a:t>200</a:t>
            </a:r>
            <a:r>
              <a:rPr lang="ja-JP" altLang="en-US" dirty="0">
                <a:latin typeface="BIZ UDPゴシック" panose="020B0400000000000000" pitchFamily="50" charset="-128"/>
                <a:ea typeface="BIZ UDPゴシック" panose="020B0400000000000000" pitchFamily="50" charset="-128"/>
              </a:rPr>
              <a:t>年間，３回は</a:t>
            </a:r>
            <a:r>
              <a:rPr lang="en-US" altLang="ja-JP" dirty="0">
                <a:latin typeface="BIZ UDPゴシック" panose="020B0400000000000000" pitchFamily="50" charset="-128"/>
                <a:ea typeface="BIZ UDPゴシック" panose="020B0400000000000000" pitchFamily="50" charset="-128"/>
              </a:rPr>
              <a:t>1939</a:t>
            </a:r>
            <a:r>
              <a:rPr lang="ja-JP" altLang="en-US" dirty="0">
                <a:latin typeface="BIZ UDPゴシック" panose="020B0400000000000000" pitchFamily="50" charset="-128"/>
                <a:ea typeface="BIZ UDPゴシック" panose="020B0400000000000000" pitchFamily="50" charset="-128"/>
              </a:rPr>
              <a:t>年以降に起きたという。要は技術を使いこなす者が勝利を得ているということである。</a:t>
            </a:r>
          </a:p>
        </p:txBody>
      </p:sp>
      <p:pic>
        <p:nvPicPr>
          <p:cNvPr id="5" name="図 4">
            <a:extLst>
              <a:ext uri="{FF2B5EF4-FFF2-40B4-BE49-F238E27FC236}">
                <a16:creationId xmlns:a16="http://schemas.microsoft.com/office/drawing/2014/main" id="{1A049684-C2BC-3872-ADB4-FCD258ACFFEC}"/>
              </a:ext>
            </a:extLst>
          </p:cNvPr>
          <p:cNvPicPr>
            <a:picLocks noChangeAspect="1"/>
          </p:cNvPicPr>
          <p:nvPr/>
        </p:nvPicPr>
        <p:blipFill>
          <a:blip r:embed="rId2"/>
          <a:stretch>
            <a:fillRect/>
          </a:stretch>
        </p:blipFill>
        <p:spPr>
          <a:xfrm>
            <a:off x="171451" y="1613029"/>
            <a:ext cx="3409831" cy="5043709"/>
          </a:xfrm>
          <a:prstGeom prst="rect">
            <a:avLst/>
          </a:prstGeom>
        </p:spPr>
      </p:pic>
      <p:sp>
        <p:nvSpPr>
          <p:cNvPr id="10" name="テキスト ボックス 9">
            <a:extLst>
              <a:ext uri="{FF2B5EF4-FFF2-40B4-BE49-F238E27FC236}">
                <a16:creationId xmlns:a16="http://schemas.microsoft.com/office/drawing/2014/main" id="{D5D63140-A9F2-B008-7323-AA20A1DBC448}"/>
              </a:ext>
            </a:extLst>
          </p:cNvPr>
          <p:cNvSpPr txBox="1"/>
          <p:nvPr/>
        </p:nvSpPr>
        <p:spPr>
          <a:xfrm>
            <a:off x="329753" y="6627168"/>
            <a:ext cx="3483769" cy="230832"/>
          </a:xfrm>
          <a:prstGeom prst="rect">
            <a:avLst/>
          </a:prstGeom>
          <a:noFill/>
        </p:spPr>
        <p:txBody>
          <a:bodyPr wrap="square">
            <a:spAutoFit/>
          </a:bodyPr>
          <a:lstStyle/>
          <a:p>
            <a:r>
              <a:rPr lang="en-US" altLang="ja-JP" sz="900" dirty="0">
                <a:latin typeface="Arial Nova" panose="020B0504020202020204" pitchFamily="34" charset="0"/>
              </a:rPr>
              <a:t>https://www.rand.org/pubs/monograph_reports/MR1382.html</a:t>
            </a:r>
            <a:endParaRPr lang="ja-JP" altLang="en-US" sz="900" dirty="0">
              <a:latin typeface="Arial Nova" panose="020B0504020202020204" pitchFamily="34" charset="0"/>
            </a:endParaRPr>
          </a:p>
        </p:txBody>
      </p:sp>
      <p:pic>
        <p:nvPicPr>
          <p:cNvPr id="14" name="図 13">
            <a:extLst>
              <a:ext uri="{FF2B5EF4-FFF2-40B4-BE49-F238E27FC236}">
                <a16:creationId xmlns:a16="http://schemas.microsoft.com/office/drawing/2014/main" id="{C60E63CB-E65A-5A04-6FA3-1BD49600B457}"/>
              </a:ext>
            </a:extLst>
          </p:cNvPr>
          <p:cNvPicPr>
            <a:picLocks noChangeAspect="1"/>
          </p:cNvPicPr>
          <p:nvPr/>
        </p:nvPicPr>
        <p:blipFill>
          <a:blip r:embed="rId3"/>
          <a:stretch>
            <a:fillRect/>
          </a:stretch>
        </p:blipFill>
        <p:spPr>
          <a:xfrm>
            <a:off x="3733684" y="1763923"/>
            <a:ext cx="8300185" cy="4892815"/>
          </a:xfrm>
          <a:prstGeom prst="rect">
            <a:avLst/>
          </a:prstGeom>
        </p:spPr>
      </p:pic>
    </p:spTree>
    <p:extLst>
      <p:ext uri="{BB962C8B-B14F-4D97-AF65-F5344CB8AC3E}">
        <p14:creationId xmlns:p14="http://schemas.microsoft.com/office/powerpoint/2010/main" val="2000996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ペンタゴンのヨーダ：アンドリュー・マーシャル</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3074" name="Picture 2" descr="概要 画像">
            <a:extLst>
              <a:ext uri="{FF2B5EF4-FFF2-40B4-BE49-F238E27FC236}">
                <a16:creationId xmlns:a16="http://schemas.microsoft.com/office/drawing/2014/main" id="{57BF10AB-3540-8C90-F703-70EBB0080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147" y="704165"/>
            <a:ext cx="228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81282B48-8848-7E77-19D5-235957C8ABFC}"/>
              </a:ext>
            </a:extLst>
          </p:cNvPr>
          <p:cNvSpPr txBox="1"/>
          <p:nvPr/>
        </p:nvSpPr>
        <p:spPr>
          <a:xfrm>
            <a:off x="413994" y="3752165"/>
            <a:ext cx="2182305" cy="369332"/>
          </a:xfrm>
          <a:prstGeom prst="rect">
            <a:avLst/>
          </a:prstGeom>
          <a:noFill/>
        </p:spPr>
        <p:txBody>
          <a:bodyPr wrap="square">
            <a:spAutoFit/>
          </a:bodyPr>
          <a:lstStyle/>
          <a:p>
            <a:r>
              <a:rPr lang="en-US" altLang="ja-JP" b="1" i="0" dirty="0">
                <a:solidFill>
                  <a:srgbClr val="000000"/>
                </a:solidFill>
                <a:effectLst/>
                <a:latin typeface="Source Serif Pro" panose="020B0604020202020204" pitchFamily="18" charset="0"/>
              </a:rPr>
              <a:t>Andrew Marshall</a:t>
            </a:r>
            <a:endParaRPr lang="ja-JP" altLang="en-US" dirty="0"/>
          </a:p>
        </p:txBody>
      </p:sp>
      <p:pic>
        <p:nvPicPr>
          <p:cNvPr id="3076" name="Picture 4" descr="Office of Net Assessment">
            <a:extLst>
              <a:ext uri="{FF2B5EF4-FFF2-40B4-BE49-F238E27FC236}">
                <a16:creationId xmlns:a16="http://schemas.microsoft.com/office/drawing/2014/main" id="{D39BA780-00B6-30FE-6A1E-5627050BF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747" y="852331"/>
            <a:ext cx="28765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ネット評価と軍事戦略: 遡及的および将来的エッセイ">
            <a:extLst>
              <a:ext uri="{FF2B5EF4-FFF2-40B4-BE49-F238E27FC236}">
                <a16:creationId xmlns:a16="http://schemas.microsoft.com/office/drawing/2014/main" id="{C9E26CDF-90F5-47B7-7799-9F4F86740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5760" y="1353896"/>
            <a:ext cx="3294138" cy="493503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86771165-8EB0-4501-1BED-BF0705A29FF9}"/>
              </a:ext>
            </a:extLst>
          </p:cNvPr>
          <p:cNvSpPr txBox="1"/>
          <p:nvPr/>
        </p:nvSpPr>
        <p:spPr>
          <a:xfrm>
            <a:off x="2648147" y="635788"/>
            <a:ext cx="4449451" cy="200055"/>
          </a:xfrm>
          <a:prstGeom prst="rect">
            <a:avLst/>
          </a:prstGeom>
          <a:noFill/>
        </p:spPr>
        <p:txBody>
          <a:bodyPr wrap="square">
            <a:spAutoFit/>
          </a:bodyPr>
          <a:lstStyle/>
          <a:p>
            <a:r>
              <a:rPr lang="en-US" altLang="ja-JP" sz="700" dirty="0">
                <a:latin typeface="ADLaM Display" panose="02010000000000000000" pitchFamily="2" charset="0"/>
                <a:ea typeface="ADLaM Display" panose="02010000000000000000" pitchFamily="2" charset="0"/>
                <a:cs typeface="ADLaM Display" panose="02010000000000000000" pitchFamily="2" charset="0"/>
              </a:rPr>
              <a:t>https://www.defense.gov/About/Office-of-the-Secretary-of-Defense/Office-of-Net-Assessment/</a:t>
            </a:r>
            <a:endParaRPr lang="ja-JP" altLang="en-US" sz="700" dirty="0">
              <a:latin typeface="ADLaM Display" panose="02010000000000000000" pitchFamily="2" charset="0"/>
              <a:cs typeface="ADLaM Display" panose="02010000000000000000" pitchFamily="2" charset="0"/>
            </a:endParaRPr>
          </a:p>
        </p:txBody>
      </p:sp>
      <p:sp>
        <p:nvSpPr>
          <p:cNvPr id="12" name="テキスト ボックス 11">
            <a:extLst>
              <a:ext uri="{FF2B5EF4-FFF2-40B4-BE49-F238E27FC236}">
                <a16:creationId xmlns:a16="http://schemas.microsoft.com/office/drawing/2014/main" id="{36086B29-D29B-6876-4A76-D6D56E5F8DA6}"/>
              </a:ext>
            </a:extLst>
          </p:cNvPr>
          <p:cNvSpPr txBox="1"/>
          <p:nvPr/>
        </p:nvSpPr>
        <p:spPr>
          <a:xfrm>
            <a:off x="3004548" y="3640226"/>
            <a:ext cx="2974157" cy="369332"/>
          </a:xfrm>
          <a:prstGeom prst="rect">
            <a:avLst/>
          </a:prstGeom>
          <a:noFill/>
        </p:spPr>
        <p:txBody>
          <a:bodyPr wrap="square">
            <a:spAutoFit/>
          </a:bodyPr>
          <a:lstStyle/>
          <a:p>
            <a:pPr algn="l" fontAlgn="base"/>
            <a:r>
              <a:rPr lang="en-US" altLang="ja-JP" b="0" i="0" dirty="0">
                <a:effectLst/>
                <a:latin typeface="Oswald" panose="00000500000000000000" pitchFamily="2" charset="0"/>
              </a:rPr>
              <a:t>Office of Net Assessment (ONA)</a:t>
            </a:r>
          </a:p>
        </p:txBody>
      </p:sp>
      <p:pic>
        <p:nvPicPr>
          <p:cNvPr id="26626" name="Picture 2" descr="帝国の参謀 アンドリュー・マーシャルと米国の軍事戦略 - アンドリュー・クレピネヴィッチ/バリー・ワッツ -  漫画・ラノベ（小説）・無料試し読みなら、電子書籍・コミックストア ブックライブ">
            <a:extLst>
              <a:ext uri="{FF2B5EF4-FFF2-40B4-BE49-F238E27FC236}">
                <a16:creationId xmlns:a16="http://schemas.microsoft.com/office/drawing/2014/main" id="{8A62194C-A407-CE24-C18D-EB118B769B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4451" y="841498"/>
            <a:ext cx="1973749" cy="290020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3D23DA94-588E-5D9D-8563-8A87568DFCD7}"/>
              </a:ext>
            </a:extLst>
          </p:cNvPr>
          <p:cNvSpPr txBox="1"/>
          <p:nvPr/>
        </p:nvSpPr>
        <p:spPr>
          <a:xfrm>
            <a:off x="7038975" y="3821415"/>
            <a:ext cx="978080" cy="230832"/>
          </a:xfrm>
          <a:prstGeom prst="rect">
            <a:avLst/>
          </a:prstGeom>
          <a:noFill/>
        </p:spPr>
        <p:txBody>
          <a:bodyPr wrap="square">
            <a:spAutoFit/>
          </a:bodyPr>
          <a:lstStyle/>
          <a:p>
            <a:pPr algn="l" fontAlgn="base"/>
            <a:r>
              <a:rPr lang="ja-JP" altLang="en-US" sz="900" b="0" i="0" dirty="0">
                <a:solidFill>
                  <a:schemeClr val="bg1"/>
                </a:solidFill>
                <a:effectLst/>
                <a:latin typeface="BIZ UDPゴシック" panose="020B0400000000000000" pitchFamily="50" charset="-128"/>
                <a:ea typeface="BIZ UDPゴシック" panose="020B0400000000000000" pitchFamily="50" charset="-128"/>
              </a:rPr>
              <a:t>（出所）</a:t>
            </a:r>
            <a:r>
              <a:rPr lang="en-US" altLang="ja-JP" sz="900" b="0" i="0" dirty="0" err="1">
                <a:solidFill>
                  <a:schemeClr val="bg1"/>
                </a:solidFill>
                <a:effectLst/>
                <a:latin typeface="BIZ UDPゴシック" panose="020B0400000000000000" pitchFamily="50" charset="-128"/>
                <a:ea typeface="BIZ UDPゴシック" panose="020B0400000000000000" pitchFamily="50" charset="-128"/>
              </a:rPr>
              <a:t>honto</a:t>
            </a:r>
            <a:endParaRPr lang="en-US" altLang="ja-JP" sz="900" b="0" i="0" dirty="0">
              <a:solidFill>
                <a:schemeClr val="bg1"/>
              </a:solidFill>
              <a:effectLst/>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DF26B817-3277-34F6-6D24-EB634A2329D6}"/>
              </a:ext>
            </a:extLst>
          </p:cNvPr>
          <p:cNvSpPr txBox="1"/>
          <p:nvPr/>
        </p:nvSpPr>
        <p:spPr>
          <a:xfrm>
            <a:off x="114695" y="4362620"/>
            <a:ext cx="6448030" cy="2246769"/>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ソビエトに勝利する戦略を編み出したマー</a:t>
            </a:r>
            <a:r>
              <a:rPr lang="ja-JP" altLang="en-US" sz="2000" dirty="0">
                <a:latin typeface="BIZ UDPゴシック" panose="020B0400000000000000" pitchFamily="50" charset="-128"/>
                <a:ea typeface="BIZ UDPゴシック" panose="020B0400000000000000" pitchFamily="50" charset="-128"/>
              </a:rPr>
              <a:t>シャル。</a:t>
            </a:r>
            <a:endParaRPr lang="en-US" altLang="ja-JP" sz="2000" dirty="0">
              <a:latin typeface="BIZ UDPゴシック" panose="020B0400000000000000" pitchFamily="50" charset="-128"/>
              <a:ea typeface="BIZ UDPゴシック" panose="020B0400000000000000" pitchFamily="50" charset="-128"/>
            </a:endParaRPr>
          </a:p>
          <a:p>
            <a:endParaRPr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ソビエト崩壊を予測したのは、小室直樹とエマニエル・トッド、実際に倒したのはマーシャル。</a:t>
            </a:r>
            <a:endParaRPr kumimoji="1" lang="en-US" altLang="ja-JP" sz="2000" dirty="0">
              <a:latin typeface="BIZ UDPゴシック" panose="020B0400000000000000" pitchFamily="50" charset="-128"/>
              <a:ea typeface="BIZ UDPゴシック" panose="020B0400000000000000" pitchFamily="50" charset="-128"/>
            </a:endParaRPr>
          </a:p>
          <a:p>
            <a:endParaRPr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ネットアセスメントは、全貌を知られておらず、謎が多い・・・</a:t>
            </a:r>
          </a:p>
        </p:txBody>
      </p:sp>
      <p:pic>
        <p:nvPicPr>
          <p:cNvPr id="26628" name="Picture 4" descr="暗流: 米中日外交三国志 | 秋田 浩之 |本 | 通販 | Amazon">
            <a:extLst>
              <a:ext uri="{FF2B5EF4-FFF2-40B4-BE49-F238E27FC236}">
                <a16:creationId xmlns:a16="http://schemas.microsoft.com/office/drawing/2014/main" id="{0ACB8FA7-5E6B-6153-4BB8-AE80FC0CB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5292" y="3821415"/>
            <a:ext cx="1973749" cy="2799276"/>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816A6B3-05F7-B386-436E-280D794A5508}"/>
              </a:ext>
            </a:extLst>
          </p:cNvPr>
          <p:cNvSpPr txBox="1"/>
          <p:nvPr/>
        </p:nvSpPr>
        <p:spPr>
          <a:xfrm>
            <a:off x="7097598" y="6609389"/>
            <a:ext cx="978080" cy="230832"/>
          </a:xfrm>
          <a:prstGeom prst="rect">
            <a:avLst/>
          </a:prstGeom>
          <a:noFill/>
        </p:spPr>
        <p:txBody>
          <a:bodyPr wrap="square">
            <a:spAutoFit/>
          </a:bodyPr>
          <a:lstStyle/>
          <a:p>
            <a:pPr algn="l" fontAlgn="base"/>
            <a:r>
              <a:rPr lang="ja-JP" altLang="en-US" sz="900" b="0" i="0" dirty="0">
                <a:effectLst/>
                <a:latin typeface="BIZ UDPゴシック" panose="020B0400000000000000" pitchFamily="50" charset="-128"/>
                <a:ea typeface="BIZ UDPゴシック" panose="020B0400000000000000" pitchFamily="50" charset="-128"/>
              </a:rPr>
              <a:t>（出所）</a:t>
            </a:r>
            <a:r>
              <a:rPr lang="en-US" altLang="ja-JP" sz="900" b="0" i="0" dirty="0" err="1">
                <a:effectLst/>
                <a:latin typeface="BIZ UDPゴシック" panose="020B0400000000000000" pitchFamily="50" charset="-128"/>
                <a:ea typeface="BIZ UDPゴシック" panose="020B0400000000000000" pitchFamily="50" charset="-128"/>
              </a:rPr>
              <a:t>honto</a:t>
            </a:r>
            <a:endParaRPr lang="en-US" altLang="ja-JP" sz="900" b="0" i="0" dirty="0">
              <a:effectLst/>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9968A7A-077C-F648-E4B4-09FEAF4EA7B9}"/>
              </a:ext>
            </a:extLst>
          </p:cNvPr>
          <p:cNvSpPr txBox="1"/>
          <p:nvPr/>
        </p:nvSpPr>
        <p:spPr>
          <a:xfrm>
            <a:off x="6990319" y="3486469"/>
            <a:ext cx="978080" cy="230832"/>
          </a:xfrm>
          <a:prstGeom prst="rect">
            <a:avLst/>
          </a:prstGeom>
          <a:noFill/>
        </p:spPr>
        <p:txBody>
          <a:bodyPr wrap="square">
            <a:spAutoFit/>
          </a:bodyPr>
          <a:lstStyle/>
          <a:p>
            <a:pPr algn="l" fontAlgn="base"/>
            <a:r>
              <a:rPr lang="ja-JP" altLang="en-US" sz="900" b="0" i="0" dirty="0">
                <a:solidFill>
                  <a:schemeClr val="bg1"/>
                </a:solidFill>
                <a:effectLst/>
                <a:latin typeface="BIZ UDPゴシック" panose="020B0400000000000000" pitchFamily="50" charset="-128"/>
                <a:ea typeface="BIZ UDPゴシック" panose="020B0400000000000000" pitchFamily="50" charset="-128"/>
              </a:rPr>
              <a:t>（出所）</a:t>
            </a:r>
            <a:r>
              <a:rPr lang="en-US" altLang="ja-JP" sz="900" b="0" i="0" dirty="0" err="1">
                <a:solidFill>
                  <a:schemeClr val="bg1"/>
                </a:solidFill>
                <a:effectLst/>
                <a:latin typeface="BIZ UDPゴシック" panose="020B0400000000000000" pitchFamily="50" charset="-128"/>
                <a:ea typeface="BIZ UDPゴシック" panose="020B0400000000000000" pitchFamily="50" charset="-128"/>
              </a:rPr>
              <a:t>honto</a:t>
            </a:r>
            <a:endParaRPr lang="en-US" altLang="ja-JP" sz="900" b="0" i="0" dirty="0">
              <a:solidFill>
                <a:schemeClr val="bg1"/>
              </a:solidFill>
              <a:effectLs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28232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ネットアセスメント</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6B3648D5-B9DD-59C0-9010-A4F782DBB361}"/>
              </a:ext>
            </a:extLst>
          </p:cNvPr>
          <p:cNvSpPr/>
          <p:nvPr/>
        </p:nvSpPr>
        <p:spPr>
          <a:xfrm>
            <a:off x="1533525" y="1000125"/>
            <a:ext cx="8667750" cy="628650"/>
          </a:xfrm>
          <a:prstGeom prst="round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包括的・全体的評価</a:t>
            </a:r>
          </a:p>
        </p:txBody>
      </p:sp>
      <p:sp>
        <p:nvSpPr>
          <p:cNvPr id="3" name="四角形: 角を丸くする 2">
            <a:extLst>
              <a:ext uri="{FF2B5EF4-FFF2-40B4-BE49-F238E27FC236}">
                <a16:creationId xmlns:a16="http://schemas.microsoft.com/office/drawing/2014/main" id="{DC99CD78-5CFA-F07C-BBBC-7FDB175E5434}"/>
              </a:ext>
            </a:extLst>
          </p:cNvPr>
          <p:cNvSpPr/>
          <p:nvPr/>
        </p:nvSpPr>
        <p:spPr>
          <a:xfrm>
            <a:off x="1533525" y="1895475"/>
            <a:ext cx="8667750" cy="628650"/>
          </a:xfrm>
          <a:prstGeom prst="round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長期的視点</a:t>
            </a:r>
          </a:p>
        </p:txBody>
      </p:sp>
      <p:sp>
        <p:nvSpPr>
          <p:cNvPr id="4" name="四角形: 角を丸くする 3">
            <a:extLst>
              <a:ext uri="{FF2B5EF4-FFF2-40B4-BE49-F238E27FC236}">
                <a16:creationId xmlns:a16="http://schemas.microsoft.com/office/drawing/2014/main" id="{DD64E2AC-3797-CF02-42B2-8E72135F2CE6}"/>
              </a:ext>
            </a:extLst>
          </p:cNvPr>
          <p:cNvSpPr/>
          <p:nvPr/>
        </p:nvSpPr>
        <p:spPr>
          <a:xfrm>
            <a:off x="1533525" y="2781300"/>
            <a:ext cx="8667750" cy="628650"/>
          </a:xfrm>
          <a:prstGeom prst="round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ドクトリン・</a:t>
            </a: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文化</a:t>
            </a:r>
          </a:p>
        </p:txBody>
      </p:sp>
      <p:sp>
        <p:nvSpPr>
          <p:cNvPr id="5" name="四角形: 角を丸くする 4">
            <a:extLst>
              <a:ext uri="{FF2B5EF4-FFF2-40B4-BE49-F238E27FC236}">
                <a16:creationId xmlns:a16="http://schemas.microsoft.com/office/drawing/2014/main" id="{D8B1FD3C-E4AE-324B-469F-16966457014D}"/>
              </a:ext>
            </a:extLst>
          </p:cNvPr>
          <p:cNvSpPr/>
          <p:nvPr/>
        </p:nvSpPr>
        <p:spPr>
          <a:xfrm>
            <a:off x="1533525" y="3676650"/>
            <a:ext cx="8667750" cy="628650"/>
          </a:xfrm>
          <a:prstGeom prst="round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相互評価と比較優位</a:t>
            </a:r>
          </a:p>
        </p:txBody>
      </p:sp>
      <p:sp>
        <p:nvSpPr>
          <p:cNvPr id="6" name="四角形: 角を丸くする 5">
            <a:extLst>
              <a:ext uri="{FF2B5EF4-FFF2-40B4-BE49-F238E27FC236}">
                <a16:creationId xmlns:a16="http://schemas.microsoft.com/office/drawing/2014/main" id="{87F2DD19-162D-B259-6CF4-D43B413DC19F}"/>
              </a:ext>
            </a:extLst>
          </p:cNvPr>
          <p:cNvSpPr/>
          <p:nvPr/>
        </p:nvSpPr>
        <p:spPr>
          <a:xfrm>
            <a:off x="1533525" y="4552950"/>
            <a:ext cx="8667750" cy="628650"/>
          </a:xfrm>
          <a:prstGeom prst="round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歴史と語学</a:t>
            </a:r>
            <a:endPar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52F26960-D561-3F28-3FF3-57C39809340D}"/>
              </a:ext>
            </a:extLst>
          </p:cNvPr>
          <p:cNvSpPr/>
          <p:nvPr/>
        </p:nvSpPr>
        <p:spPr>
          <a:xfrm>
            <a:off x="1533525" y="5429250"/>
            <a:ext cx="8667750" cy="628650"/>
          </a:xfrm>
          <a:prstGeom prst="round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人材の連続性確保</a:t>
            </a:r>
          </a:p>
        </p:txBody>
      </p:sp>
    </p:spTree>
    <p:extLst>
      <p:ext uri="{BB962C8B-B14F-4D97-AF65-F5344CB8AC3E}">
        <p14:creationId xmlns:p14="http://schemas.microsoft.com/office/powerpoint/2010/main" val="3924999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ネットアセスメントの参考になりそうな文書</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1" name="図 10">
            <a:extLst>
              <a:ext uri="{FF2B5EF4-FFF2-40B4-BE49-F238E27FC236}">
                <a16:creationId xmlns:a16="http://schemas.microsoft.com/office/drawing/2014/main" id="{CACDAD09-0D09-5990-7D9E-40657B06801F}"/>
              </a:ext>
            </a:extLst>
          </p:cNvPr>
          <p:cNvPicPr>
            <a:picLocks noChangeAspect="1"/>
          </p:cNvPicPr>
          <p:nvPr/>
        </p:nvPicPr>
        <p:blipFill>
          <a:blip r:embed="rId2"/>
          <a:stretch>
            <a:fillRect/>
          </a:stretch>
        </p:blipFill>
        <p:spPr>
          <a:xfrm>
            <a:off x="723512" y="591712"/>
            <a:ext cx="4290785" cy="6142464"/>
          </a:xfrm>
          <a:prstGeom prst="rect">
            <a:avLst/>
          </a:prstGeom>
        </p:spPr>
      </p:pic>
      <p:pic>
        <p:nvPicPr>
          <p:cNvPr id="13" name="図 12">
            <a:extLst>
              <a:ext uri="{FF2B5EF4-FFF2-40B4-BE49-F238E27FC236}">
                <a16:creationId xmlns:a16="http://schemas.microsoft.com/office/drawing/2014/main" id="{05AA3FC5-B9C0-E3C6-5851-694DE94AF666}"/>
              </a:ext>
            </a:extLst>
          </p:cNvPr>
          <p:cNvPicPr>
            <a:picLocks noChangeAspect="1"/>
          </p:cNvPicPr>
          <p:nvPr/>
        </p:nvPicPr>
        <p:blipFill>
          <a:blip r:embed="rId3"/>
          <a:stretch>
            <a:fillRect/>
          </a:stretch>
        </p:blipFill>
        <p:spPr>
          <a:xfrm>
            <a:off x="6096000" y="591712"/>
            <a:ext cx="4248538" cy="6142465"/>
          </a:xfrm>
          <a:prstGeom prst="rect">
            <a:avLst/>
          </a:prstGeom>
        </p:spPr>
      </p:pic>
    </p:spTree>
    <p:extLst>
      <p:ext uri="{BB962C8B-B14F-4D97-AF65-F5344CB8AC3E}">
        <p14:creationId xmlns:p14="http://schemas.microsoft.com/office/powerpoint/2010/main" val="4197493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過去日本が実施したネットアセスメント：支那抗戦力調査</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31746" name="Picture 2" descr="支那抗戦力調査報告 (1970年) |本 | 通販 | Amazon">
            <a:extLst>
              <a:ext uri="{FF2B5EF4-FFF2-40B4-BE49-F238E27FC236}">
                <a16:creationId xmlns:a16="http://schemas.microsoft.com/office/drawing/2014/main" id="{304DA054-A093-8ABA-35A0-367ED44CE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619124"/>
            <a:ext cx="4536281" cy="604837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英米合作経済抗戦力調査』（陸軍秋丸機関報告書）">
            <a:extLst>
              <a:ext uri="{FF2B5EF4-FFF2-40B4-BE49-F238E27FC236}">
                <a16:creationId xmlns:a16="http://schemas.microsoft.com/office/drawing/2014/main" id="{DA25B33E-86E1-C306-09D2-024E07EC2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1" y="695079"/>
            <a:ext cx="4455482" cy="604837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指示棒を持った会社員のイラスト（女性）">
            <a:extLst>
              <a:ext uri="{FF2B5EF4-FFF2-40B4-BE49-F238E27FC236}">
                <a16:creationId xmlns:a16="http://schemas.microsoft.com/office/drawing/2014/main" id="{827D462A-98C0-978F-1F89-50E59A906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1" y="4543425"/>
            <a:ext cx="2124074" cy="2124074"/>
          </a:xfrm>
          <a:prstGeom prst="rect">
            <a:avLst/>
          </a:prstGeom>
          <a:noFill/>
          <a:extLst>
            <a:ext uri="{909E8E84-426E-40DD-AFC4-6F175D3DCCD1}">
              <a14:hiddenFill xmlns:a14="http://schemas.microsoft.com/office/drawing/2010/main">
                <a:solidFill>
                  <a:srgbClr val="FFFFFF"/>
                </a:solidFill>
              </a14:hiddenFill>
            </a:ext>
          </a:extLst>
        </p:spPr>
      </p:pic>
      <p:sp>
        <p:nvSpPr>
          <p:cNvPr id="2" name="吹き出し: 角を丸めた四角形 1">
            <a:extLst>
              <a:ext uri="{FF2B5EF4-FFF2-40B4-BE49-F238E27FC236}">
                <a16:creationId xmlns:a16="http://schemas.microsoft.com/office/drawing/2014/main" id="{E263A276-3630-8D30-7AFA-A88B647E8138}"/>
              </a:ext>
            </a:extLst>
          </p:cNvPr>
          <p:cNvSpPr/>
          <p:nvPr/>
        </p:nvSpPr>
        <p:spPr>
          <a:xfrm>
            <a:off x="5505450" y="2286000"/>
            <a:ext cx="1819275" cy="1381125"/>
          </a:xfrm>
          <a:prstGeom prst="wedgeRoundRectCallout">
            <a:avLst>
              <a:gd name="adj1" fmla="val -70572"/>
              <a:gd name="adj2" fmla="val 5948"/>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002060"/>
                </a:solidFill>
                <a:latin typeface="BIZ UDPゴシック" panose="020B0400000000000000" pitchFamily="50" charset="-128"/>
                <a:ea typeface="BIZ UDPゴシック" panose="020B0400000000000000" pitchFamily="50" charset="-128"/>
              </a:rPr>
              <a:t>元祖ネットアセスメントはこちらです～</a:t>
            </a:r>
          </a:p>
        </p:txBody>
      </p:sp>
    </p:spTree>
    <p:extLst>
      <p:ext uri="{BB962C8B-B14F-4D97-AF65-F5344CB8AC3E}">
        <p14:creationId xmlns:p14="http://schemas.microsoft.com/office/powerpoint/2010/main" val="2509891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明朝 Medium" panose="02020500000000000000" pitchFamily="18" charset="-128"/>
                <a:ea typeface="BIZ UDP明朝 Medium" panose="02020500000000000000" pitchFamily="18" charset="-128"/>
              </a:rPr>
              <a:t>ランド研究所のロシア分析（１）</a:t>
            </a:r>
          </a:p>
        </p:txBody>
      </p:sp>
      <p:sp>
        <p:nvSpPr>
          <p:cNvPr id="3" name="テキスト ボックス 2">
            <a:extLst>
              <a:ext uri="{FF2B5EF4-FFF2-40B4-BE49-F238E27FC236}">
                <a16:creationId xmlns:a16="http://schemas.microsoft.com/office/drawing/2014/main" id="{F9035978-156C-5198-04FD-163ACB7F2954}"/>
              </a:ext>
            </a:extLst>
          </p:cNvPr>
          <p:cNvSpPr txBox="1"/>
          <p:nvPr/>
        </p:nvSpPr>
        <p:spPr>
          <a:xfrm>
            <a:off x="2646290" y="648901"/>
            <a:ext cx="9466907" cy="2723823"/>
          </a:xfrm>
          <a:prstGeom prst="rect">
            <a:avLst/>
          </a:prstGeom>
          <a:noFill/>
        </p:spPr>
        <p:txBody>
          <a:bodyPr wrap="square">
            <a:spAutoFit/>
          </a:bodyPr>
          <a:lstStyle/>
          <a:p>
            <a:r>
              <a:rPr lang="ja-JP" altLang="en-US" sz="1900" b="0" i="0" dirty="0">
                <a:solidFill>
                  <a:srgbClr val="08131A"/>
                </a:solidFill>
                <a:effectLst/>
                <a:latin typeface="BIZ UDPゴシック" panose="020B0400000000000000" pitchFamily="50" charset="-128"/>
                <a:ea typeface="BIZ UDPゴシック" panose="020B0400000000000000" pitchFamily="50" charset="-128"/>
              </a:rPr>
              <a:t>ランド研究所は</a:t>
            </a:r>
            <a:r>
              <a:rPr lang="en-US" altLang="ja-JP" sz="1900" b="0" i="0" dirty="0">
                <a:solidFill>
                  <a:srgbClr val="08131A"/>
                </a:solidFill>
                <a:effectLst/>
                <a:latin typeface="BIZ UDPゴシック" panose="020B0400000000000000" pitchFamily="50" charset="-128"/>
                <a:ea typeface="BIZ UDPゴシック" panose="020B0400000000000000" pitchFamily="50" charset="-128"/>
              </a:rPr>
              <a:t>2022</a:t>
            </a:r>
            <a:r>
              <a:rPr lang="ja-JP" altLang="en-US" sz="1900" b="0" i="0" dirty="0">
                <a:solidFill>
                  <a:srgbClr val="08131A"/>
                </a:solidFill>
                <a:effectLst/>
                <a:latin typeface="BIZ UDPゴシック" panose="020B0400000000000000" pitchFamily="50" charset="-128"/>
                <a:ea typeface="BIZ UDPゴシック" panose="020B0400000000000000" pitchFamily="50" charset="-128"/>
              </a:rPr>
              <a:t>年</a:t>
            </a:r>
            <a:r>
              <a:rPr lang="en-US" altLang="ja-JP" sz="1900" b="0" i="0" dirty="0">
                <a:solidFill>
                  <a:srgbClr val="08131A"/>
                </a:solidFill>
                <a:effectLst/>
                <a:latin typeface="BIZ UDPゴシック" panose="020B0400000000000000" pitchFamily="50" charset="-128"/>
                <a:ea typeface="BIZ UDPゴシック" panose="020B0400000000000000" pitchFamily="50" charset="-128"/>
              </a:rPr>
              <a:t>8</a:t>
            </a:r>
            <a:r>
              <a:rPr lang="ja-JP" altLang="en-US" sz="1900" b="0" i="0" dirty="0">
                <a:solidFill>
                  <a:srgbClr val="08131A"/>
                </a:solidFill>
                <a:effectLst/>
                <a:latin typeface="BIZ UDPゴシック" panose="020B0400000000000000" pitchFamily="50" charset="-128"/>
                <a:ea typeface="BIZ UDPゴシック" panose="020B0400000000000000" pitchFamily="50" charset="-128"/>
              </a:rPr>
              <a:t>月</a:t>
            </a:r>
            <a:r>
              <a:rPr lang="en-US" altLang="ja-JP" sz="1900" b="0" i="0" dirty="0">
                <a:solidFill>
                  <a:srgbClr val="08131A"/>
                </a:solidFill>
                <a:effectLst/>
                <a:latin typeface="BIZ UDPゴシック" panose="020B0400000000000000" pitchFamily="50" charset="-128"/>
                <a:ea typeface="BIZ UDPゴシック" panose="020B0400000000000000" pitchFamily="50" charset="-128"/>
              </a:rPr>
              <a:t>18</a:t>
            </a:r>
            <a:r>
              <a:rPr lang="ja-JP" altLang="en-US" sz="1900" b="0" i="0" dirty="0">
                <a:solidFill>
                  <a:srgbClr val="08131A"/>
                </a:solidFill>
                <a:effectLst/>
                <a:latin typeface="BIZ UDPゴシック" panose="020B0400000000000000" pitchFamily="50" charset="-128"/>
                <a:ea typeface="BIZ UDPゴシック" panose="020B0400000000000000" pitchFamily="50" charset="-128"/>
              </a:rPr>
              <a:t>日にロシアの情報対立についてのレポートを公開。</a:t>
            </a:r>
            <a:endParaRPr lang="en-US" altLang="ja-JP" sz="1900" b="0" i="0" dirty="0">
              <a:solidFill>
                <a:srgbClr val="08131A"/>
              </a:solidFill>
              <a:effectLst/>
              <a:latin typeface="BIZ UDPゴシック" panose="020B0400000000000000" pitchFamily="50" charset="-128"/>
              <a:ea typeface="BIZ UDPゴシック" panose="020B0400000000000000" pitchFamily="50" charset="-128"/>
            </a:endParaRPr>
          </a:p>
          <a:p>
            <a:endParaRPr lang="en-US" altLang="ja-JP" sz="1900" b="1" i="0" u="sng" dirty="0">
              <a:solidFill>
                <a:srgbClr val="08131A"/>
              </a:solidFill>
              <a:effectLst/>
              <a:latin typeface="BIZ UDPゴシック" panose="020B0400000000000000" pitchFamily="50" charset="-128"/>
              <a:ea typeface="BIZ UDPゴシック" panose="020B0400000000000000" pitchFamily="50" charset="-128"/>
              <a:hlinkClick r:id="rId2"/>
            </a:endParaRPr>
          </a:p>
          <a:p>
            <a:r>
              <a:rPr lang="ja-JP" altLang="en-US" sz="1900" b="1" i="0" u="sng" dirty="0">
                <a:effectLst/>
                <a:latin typeface="BIZ UDPゴシック" panose="020B0400000000000000" pitchFamily="50" charset="-128"/>
                <a:ea typeface="BIZ UDPゴシック" panose="020B0400000000000000" pitchFamily="50" charset="-128"/>
                <a:hlinkClick r:id="rId2"/>
              </a:rPr>
              <a:t>「</a:t>
            </a:r>
            <a:r>
              <a:rPr lang="en-US" altLang="ja-JP" sz="1900" b="1" i="0" u="sng" dirty="0">
                <a:effectLst/>
                <a:latin typeface="BIZ UDPゴシック" panose="020B0400000000000000" pitchFamily="50" charset="-128"/>
                <a:ea typeface="BIZ UDPゴシック" panose="020B0400000000000000" pitchFamily="50" charset="-128"/>
                <a:hlinkClick r:id="rId2"/>
              </a:rPr>
              <a:t>Rivalry in the Information Sphere</a:t>
            </a:r>
            <a:r>
              <a:rPr lang="ja-JP" altLang="en-US" sz="1900" b="1" i="0" u="sng" dirty="0">
                <a:effectLst/>
                <a:latin typeface="BIZ UDPゴシック" panose="020B0400000000000000" pitchFamily="50" charset="-128"/>
                <a:ea typeface="BIZ UDPゴシック" panose="020B0400000000000000" pitchFamily="50" charset="-128"/>
                <a:hlinkClick r:id="rId2"/>
              </a:rPr>
              <a:t>」（</a:t>
            </a:r>
            <a:r>
              <a:rPr lang="en-US" altLang="ja-JP" sz="1900" b="1" i="0" u="sng" dirty="0">
                <a:effectLst/>
                <a:latin typeface="BIZ UDPゴシック" panose="020B0400000000000000" pitchFamily="50" charset="-128"/>
                <a:ea typeface="BIZ UDPゴシック" panose="020B0400000000000000" pitchFamily="50" charset="-128"/>
                <a:hlinkClick r:id="rId2"/>
              </a:rPr>
              <a:t>https://www.rand.org/pubs/research_reports/RRA198-8.html</a:t>
            </a:r>
            <a:r>
              <a:rPr lang="ja-JP" altLang="en-US" sz="1900" b="1" i="0" u="sng" dirty="0">
                <a:effectLst/>
                <a:latin typeface="BIZ UDPゴシック" panose="020B0400000000000000" pitchFamily="50" charset="-128"/>
                <a:ea typeface="BIZ UDPゴシック" panose="020B0400000000000000" pitchFamily="50" charset="-128"/>
                <a:hlinkClick r:id="rId2"/>
              </a:rPr>
              <a:t>）</a:t>
            </a:r>
            <a:endParaRPr lang="en-US" altLang="ja-JP" sz="1900" b="1" i="0" u="sng" dirty="0">
              <a:effectLst/>
              <a:latin typeface="BIZ UDPゴシック" panose="020B0400000000000000" pitchFamily="50" charset="-128"/>
              <a:ea typeface="BIZ UDPゴシック" panose="020B0400000000000000" pitchFamily="50" charset="-128"/>
            </a:endParaRPr>
          </a:p>
          <a:p>
            <a:r>
              <a:rPr lang="ja-JP" altLang="en-US" sz="1900" b="0" i="0" dirty="0">
                <a:solidFill>
                  <a:srgbClr val="08131A"/>
                </a:solidFill>
                <a:effectLst/>
                <a:latin typeface="BIZ UDPゴシック" panose="020B0400000000000000" pitchFamily="50" charset="-128"/>
                <a:ea typeface="BIZ UDPゴシック" panose="020B0400000000000000" pitchFamily="50" charset="-128"/>
              </a:rPr>
              <a:t>と</a:t>
            </a:r>
            <a:endParaRPr lang="en-US" altLang="ja-JP" sz="1900" b="0"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sz="1900" b="1" i="0" u="sng" dirty="0">
                <a:effectLst/>
                <a:latin typeface="BIZ UDPゴシック" panose="020B0400000000000000" pitchFamily="50" charset="-128"/>
                <a:ea typeface="BIZ UDPゴシック" panose="020B0400000000000000" pitchFamily="50" charset="-128"/>
                <a:hlinkClick r:id="rId3"/>
              </a:rPr>
              <a:t>「</a:t>
            </a:r>
            <a:r>
              <a:rPr lang="en-US" altLang="ja-JP" sz="1900" b="1" i="0" u="sng" dirty="0">
                <a:effectLst/>
                <a:latin typeface="BIZ UDPゴシック" panose="020B0400000000000000" pitchFamily="50" charset="-128"/>
                <a:ea typeface="BIZ UDPゴシック" panose="020B0400000000000000" pitchFamily="50" charset="-128"/>
                <a:hlinkClick r:id="rId3"/>
              </a:rPr>
              <a:t>Russian and Ukrainian Perspectives on the Concept of Information Confrontation</a:t>
            </a:r>
            <a:r>
              <a:rPr lang="ja-JP" altLang="en-US" sz="1900" b="1" i="0" u="sng" dirty="0">
                <a:effectLst/>
                <a:latin typeface="BIZ UDPゴシック" panose="020B0400000000000000" pitchFamily="50" charset="-128"/>
                <a:ea typeface="BIZ UDPゴシック" panose="020B0400000000000000" pitchFamily="50" charset="-128"/>
                <a:hlinkClick r:id="rId3"/>
              </a:rPr>
              <a:t>」（</a:t>
            </a:r>
            <a:r>
              <a:rPr lang="en-US" altLang="ja-JP" sz="1900" b="1" i="0" u="sng" dirty="0">
                <a:effectLst/>
                <a:latin typeface="BIZ UDPゴシック" panose="020B0400000000000000" pitchFamily="50" charset="-128"/>
                <a:ea typeface="BIZ UDPゴシック" panose="020B0400000000000000" pitchFamily="50" charset="-128"/>
                <a:hlinkClick r:id="rId3"/>
              </a:rPr>
              <a:t>https://www.rand.org/pubs/research_reports/RRA198-7.html</a:t>
            </a:r>
            <a:r>
              <a:rPr lang="ja-JP" altLang="en-US" sz="1900" b="1" i="0" u="sng" dirty="0">
                <a:effectLst/>
                <a:latin typeface="BIZ UDPゴシック" panose="020B0400000000000000" pitchFamily="50" charset="-128"/>
                <a:ea typeface="BIZ UDPゴシック" panose="020B0400000000000000" pitchFamily="50" charset="-128"/>
                <a:hlinkClick r:id="rId3"/>
              </a:rPr>
              <a:t>）</a:t>
            </a:r>
            <a:r>
              <a:rPr lang="ja-JP" altLang="en-US" sz="1900" b="0" i="0" dirty="0">
                <a:solidFill>
                  <a:srgbClr val="08131A"/>
                </a:solidFill>
                <a:effectLst/>
                <a:latin typeface="BIZ UDPゴシック" panose="020B0400000000000000" pitchFamily="50" charset="-128"/>
                <a:ea typeface="BIZ UDPゴシック" panose="020B0400000000000000" pitchFamily="50" charset="-128"/>
              </a:rPr>
              <a:t>である。</a:t>
            </a:r>
            <a:endParaRPr lang="en-US" altLang="ja-JP" sz="1900" b="0" i="0" dirty="0">
              <a:solidFill>
                <a:srgbClr val="08131A"/>
              </a:solidFill>
              <a:effectLst/>
              <a:latin typeface="BIZ UDPゴシック" panose="020B0400000000000000" pitchFamily="50" charset="-128"/>
              <a:ea typeface="BIZ UDPゴシック" panose="020B0400000000000000" pitchFamily="50" charset="-128"/>
            </a:endParaRPr>
          </a:p>
          <a:p>
            <a:endParaRPr lang="en-US" altLang="ja-JP" sz="1900" dirty="0">
              <a:solidFill>
                <a:srgbClr val="08131A"/>
              </a:solidFill>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1372C245-60EC-CAF9-90E0-3F4D1A8ADBF0}"/>
              </a:ext>
            </a:extLst>
          </p:cNvPr>
          <p:cNvPicPr>
            <a:picLocks noChangeAspect="1"/>
          </p:cNvPicPr>
          <p:nvPr/>
        </p:nvPicPr>
        <p:blipFill>
          <a:blip r:embed="rId4"/>
          <a:stretch>
            <a:fillRect/>
          </a:stretch>
        </p:blipFill>
        <p:spPr>
          <a:xfrm>
            <a:off x="310582" y="94648"/>
            <a:ext cx="2256906" cy="3406852"/>
          </a:xfrm>
          <a:prstGeom prst="rect">
            <a:avLst/>
          </a:prstGeom>
          <a:ln w="12700">
            <a:solidFill>
              <a:srgbClr val="FFC000"/>
            </a:solidFill>
          </a:ln>
        </p:spPr>
      </p:pic>
      <p:pic>
        <p:nvPicPr>
          <p:cNvPr id="8" name="図 7">
            <a:extLst>
              <a:ext uri="{FF2B5EF4-FFF2-40B4-BE49-F238E27FC236}">
                <a16:creationId xmlns:a16="http://schemas.microsoft.com/office/drawing/2014/main" id="{95CCA01C-82B1-B1B1-E26F-E72B7E3C6326}"/>
              </a:ext>
            </a:extLst>
          </p:cNvPr>
          <p:cNvPicPr>
            <a:picLocks noChangeAspect="1"/>
          </p:cNvPicPr>
          <p:nvPr/>
        </p:nvPicPr>
        <p:blipFill>
          <a:blip r:embed="rId5"/>
          <a:stretch>
            <a:fillRect/>
          </a:stretch>
        </p:blipFill>
        <p:spPr>
          <a:xfrm>
            <a:off x="9749858" y="3273536"/>
            <a:ext cx="2256905" cy="3403441"/>
          </a:xfrm>
          <a:prstGeom prst="rect">
            <a:avLst/>
          </a:prstGeom>
          <a:ln w="12700">
            <a:solidFill>
              <a:srgbClr val="C00000"/>
            </a:solidFill>
          </a:ln>
        </p:spPr>
      </p:pic>
      <p:sp>
        <p:nvSpPr>
          <p:cNvPr id="5" name="テキスト ボックス 4">
            <a:extLst>
              <a:ext uri="{FF2B5EF4-FFF2-40B4-BE49-F238E27FC236}">
                <a16:creationId xmlns:a16="http://schemas.microsoft.com/office/drawing/2014/main" id="{CDE4C323-F59B-B7DC-8783-35AA6E302042}"/>
              </a:ext>
            </a:extLst>
          </p:cNvPr>
          <p:cNvSpPr txBox="1"/>
          <p:nvPr/>
        </p:nvSpPr>
        <p:spPr>
          <a:xfrm>
            <a:off x="310582" y="3722465"/>
            <a:ext cx="9332842" cy="2862322"/>
          </a:xfrm>
          <a:prstGeom prst="rect">
            <a:avLst/>
          </a:prstGeom>
          <a:noFill/>
        </p:spPr>
        <p:txBody>
          <a:bodyPr wrap="square">
            <a:spAutoFit/>
          </a:bodyPr>
          <a:lstStyle/>
          <a:p>
            <a:r>
              <a:rPr lang="ja-JP" altLang="en-US" sz="1800" b="0" i="0" dirty="0">
                <a:solidFill>
                  <a:srgbClr val="08131A"/>
                </a:solidFill>
                <a:effectLst/>
                <a:latin typeface="BIZ UDPゴシック" panose="020B0400000000000000" pitchFamily="50" charset="-128"/>
                <a:ea typeface="BIZ UDPゴシック" panose="020B0400000000000000" pitchFamily="50" charset="-128"/>
              </a:rPr>
              <a:t>「</a:t>
            </a:r>
            <a:r>
              <a:rPr lang="en-US" altLang="ja-JP" sz="1800" b="0" i="0" dirty="0">
                <a:solidFill>
                  <a:srgbClr val="08131A"/>
                </a:solidFill>
                <a:effectLst/>
                <a:latin typeface="BIZ UDPゴシック" panose="020B0400000000000000" pitchFamily="50" charset="-128"/>
                <a:ea typeface="BIZ UDPゴシック" panose="020B0400000000000000" pitchFamily="50" charset="-128"/>
              </a:rPr>
              <a:t>Rivalry in the Information Sphere</a:t>
            </a:r>
            <a:r>
              <a:rPr lang="ja-JP" altLang="en-US" sz="1800" b="0" i="0" dirty="0">
                <a:solidFill>
                  <a:srgbClr val="08131A"/>
                </a:solidFill>
                <a:effectLst/>
                <a:latin typeface="BIZ UDPゴシック" panose="020B0400000000000000" pitchFamily="50" charset="-128"/>
                <a:ea typeface="BIZ UDPゴシック" panose="020B0400000000000000" pitchFamily="50" charset="-128"/>
              </a:rPr>
              <a:t>」は情報対立の概念について、文献でどのように扱われているかを元に体系的に整理し、ロシアとウクライナにおける差異を分析している。この文書は、ロシア軍事ドクトリン</a:t>
            </a:r>
            <a:r>
              <a:rPr lang="en-US" altLang="ja-JP" sz="1800" b="0" i="0" dirty="0">
                <a:solidFill>
                  <a:srgbClr val="08131A"/>
                </a:solidFill>
                <a:effectLst/>
                <a:latin typeface="BIZ UDPゴシック" panose="020B0400000000000000" pitchFamily="50" charset="-128"/>
                <a:ea typeface="BIZ UDPゴシック" panose="020B0400000000000000" pitchFamily="50" charset="-128"/>
              </a:rPr>
              <a:t>(RMD)</a:t>
            </a:r>
            <a:r>
              <a:rPr lang="ja-JP" altLang="en-US" sz="1800" b="0" i="0" dirty="0">
                <a:solidFill>
                  <a:srgbClr val="08131A"/>
                </a:solidFill>
                <a:effectLst/>
                <a:latin typeface="BIZ UDPゴシック" panose="020B0400000000000000" pitchFamily="50" charset="-128"/>
                <a:ea typeface="BIZ UDPゴシック" panose="020B0400000000000000" pitchFamily="50" charset="-128"/>
              </a:rPr>
              <a:t>、ロシアおよびウクライナの軍事科学文献、百科事典、辞書、ロシア連邦国防省のプレスリリース、ロシアの公式声明 、ロシアのメディアなど</a:t>
            </a:r>
            <a:r>
              <a:rPr lang="en-US" altLang="ja-JP" sz="1800" b="0" i="0" dirty="0">
                <a:solidFill>
                  <a:srgbClr val="08131A"/>
                </a:solidFill>
                <a:effectLst/>
                <a:latin typeface="BIZ UDPゴシック" panose="020B0400000000000000" pitchFamily="50" charset="-128"/>
                <a:ea typeface="BIZ UDPゴシック" panose="020B0400000000000000" pitchFamily="50" charset="-128"/>
              </a:rPr>
              <a:t>100</a:t>
            </a:r>
            <a:r>
              <a:rPr lang="ja-JP" altLang="en-US" sz="1800" b="0" i="0" dirty="0">
                <a:solidFill>
                  <a:srgbClr val="08131A"/>
                </a:solidFill>
                <a:effectLst/>
                <a:latin typeface="BIZ UDPゴシック" panose="020B0400000000000000" pitchFamily="50" charset="-128"/>
                <a:ea typeface="BIZ UDPゴシック" panose="020B0400000000000000" pitchFamily="50" charset="-128"/>
              </a:rPr>
              <a:t>以上の未開示の文書について調査した結果をまとめている。</a:t>
            </a:r>
            <a:endParaRPr lang="en-US" altLang="ja-JP" sz="1800" b="0" i="0" dirty="0">
              <a:solidFill>
                <a:srgbClr val="08131A"/>
              </a:solidFill>
              <a:effectLst/>
              <a:latin typeface="BIZ UDPゴシック" panose="020B0400000000000000" pitchFamily="50" charset="-128"/>
              <a:ea typeface="BIZ UDPゴシック" panose="020B0400000000000000" pitchFamily="50" charset="-128"/>
            </a:endParaRPr>
          </a:p>
          <a:p>
            <a:endParaRPr lang="en-US" altLang="ja-JP" sz="1800" dirty="0">
              <a:solidFill>
                <a:srgbClr val="08131A"/>
              </a:solidFill>
              <a:latin typeface="BIZ UDPゴシック" panose="020B0400000000000000" pitchFamily="50" charset="-128"/>
              <a:ea typeface="BIZ UDPゴシック" panose="020B0400000000000000" pitchFamily="50" charset="-128"/>
            </a:endParaRPr>
          </a:p>
          <a:p>
            <a:r>
              <a:rPr lang="ja-JP" altLang="en-US" sz="1800" b="0" i="0" dirty="0">
                <a:solidFill>
                  <a:srgbClr val="08131A"/>
                </a:solidFill>
                <a:effectLst/>
                <a:latin typeface="BIZ UDPゴシック" panose="020B0400000000000000" pitchFamily="50" charset="-128"/>
                <a:ea typeface="BIZ UDPゴシック" panose="020B0400000000000000" pitchFamily="50" charset="-128"/>
              </a:rPr>
              <a:t>「</a:t>
            </a:r>
            <a:r>
              <a:rPr lang="en-US" altLang="ja-JP" sz="1800" b="0" i="0" dirty="0">
                <a:solidFill>
                  <a:srgbClr val="08131A"/>
                </a:solidFill>
                <a:effectLst/>
                <a:latin typeface="BIZ UDPゴシック" panose="020B0400000000000000" pitchFamily="50" charset="-128"/>
                <a:ea typeface="BIZ UDPゴシック" panose="020B0400000000000000" pitchFamily="50" charset="-128"/>
              </a:rPr>
              <a:t>Russian and Ukrainian Perspectives on the Concept of Information Confrontation</a:t>
            </a:r>
            <a:r>
              <a:rPr lang="ja-JP" altLang="en-US" sz="1800" b="0" i="0" dirty="0">
                <a:solidFill>
                  <a:srgbClr val="08131A"/>
                </a:solidFill>
                <a:effectLst/>
                <a:latin typeface="BIZ UDPゴシック" panose="020B0400000000000000" pitchFamily="50" charset="-128"/>
                <a:ea typeface="BIZ UDPゴシック" panose="020B0400000000000000" pitchFamily="50" charset="-128"/>
              </a:rPr>
              <a:t>」は、</a:t>
            </a:r>
            <a:r>
              <a:rPr lang="en-US" altLang="ja-JP" sz="1800" b="0" i="0" dirty="0">
                <a:solidFill>
                  <a:srgbClr val="08131A"/>
                </a:solidFill>
                <a:effectLst/>
                <a:latin typeface="BIZ UDPゴシック" panose="020B0400000000000000" pitchFamily="50" charset="-128"/>
                <a:ea typeface="BIZ UDPゴシック" panose="020B0400000000000000" pitchFamily="50" charset="-128"/>
              </a:rPr>
              <a:t>2002</a:t>
            </a:r>
            <a:r>
              <a:rPr lang="ja-JP" altLang="en-US" sz="1800" b="0" i="0" dirty="0">
                <a:solidFill>
                  <a:srgbClr val="08131A"/>
                </a:solidFill>
                <a:effectLst/>
                <a:latin typeface="BIZ UDPゴシック" panose="020B0400000000000000" pitchFamily="50" charset="-128"/>
                <a:ea typeface="BIZ UDPゴシック" panose="020B0400000000000000" pitchFamily="50" charset="-128"/>
              </a:rPr>
              <a:t>年から</a:t>
            </a:r>
            <a:r>
              <a:rPr lang="en-US" altLang="ja-JP" sz="1800" b="0" i="0" dirty="0">
                <a:solidFill>
                  <a:srgbClr val="08131A"/>
                </a:solidFill>
                <a:effectLst/>
                <a:latin typeface="BIZ UDPゴシック" panose="020B0400000000000000" pitchFamily="50" charset="-128"/>
                <a:ea typeface="BIZ UDPゴシック" panose="020B0400000000000000" pitchFamily="50" charset="-128"/>
              </a:rPr>
              <a:t>2020</a:t>
            </a:r>
            <a:r>
              <a:rPr lang="ja-JP" altLang="en-US" sz="1800" b="0" i="0" dirty="0">
                <a:solidFill>
                  <a:srgbClr val="08131A"/>
                </a:solidFill>
                <a:effectLst/>
                <a:latin typeface="BIZ UDPゴシック" panose="020B0400000000000000" pitchFamily="50" charset="-128"/>
                <a:ea typeface="BIZ UDPゴシック" panose="020B0400000000000000" pitchFamily="50" charset="-128"/>
              </a:rPr>
              <a:t>年にかけて刊行された情報対立に関するロシアとウクライナの論文の翻訳であり、いわば情報対立についてどのようにとらえているかの実例集。</a:t>
            </a:r>
            <a:endParaRPr lang="ja-JP" altLang="en-US" sz="1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73455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明朝 Medium" panose="02020500000000000000" pitchFamily="18" charset="-128"/>
                <a:ea typeface="BIZ UDP明朝 Medium" panose="02020500000000000000" pitchFamily="18" charset="-128"/>
              </a:rPr>
              <a:t>ランド研究所のロシア分析（２）</a:t>
            </a:r>
          </a:p>
        </p:txBody>
      </p:sp>
      <p:pic>
        <p:nvPicPr>
          <p:cNvPr id="5" name="図 4">
            <a:extLst>
              <a:ext uri="{FF2B5EF4-FFF2-40B4-BE49-F238E27FC236}">
                <a16:creationId xmlns:a16="http://schemas.microsoft.com/office/drawing/2014/main" id="{36AB2FEF-831F-3122-5F17-DFC11CBFC7ED}"/>
              </a:ext>
            </a:extLst>
          </p:cNvPr>
          <p:cNvPicPr>
            <a:picLocks noChangeAspect="1"/>
          </p:cNvPicPr>
          <p:nvPr/>
        </p:nvPicPr>
        <p:blipFill>
          <a:blip r:embed="rId2"/>
          <a:stretch>
            <a:fillRect/>
          </a:stretch>
        </p:blipFill>
        <p:spPr>
          <a:xfrm>
            <a:off x="1969005" y="537265"/>
            <a:ext cx="7763926" cy="6276975"/>
          </a:xfrm>
          <a:prstGeom prst="rect">
            <a:avLst/>
          </a:prstGeom>
        </p:spPr>
      </p:pic>
      <p:sp>
        <p:nvSpPr>
          <p:cNvPr id="9" name="テキスト ボックス 8">
            <a:extLst>
              <a:ext uri="{FF2B5EF4-FFF2-40B4-BE49-F238E27FC236}">
                <a16:creationId xmlns:a16="http://schemas.microsoft.com/office/drawing/2014/main" id="{3817DAD0-8FEF-383D-653B-EA17745DBDF8}"/>
              </a:ext>
            </a:extLst>
          </p:cNvPr>
          <p:cNvSpPr txBox="1"/>
          <p:nvPr/>
        </p:nvSpPr>
        <p:spPr>
          <a:xfrm>
            <a:off x="3639740" y="2984154"/>
            <a:ext cx="4912519" cy="261610"/>
          </a:xfrm>
          <a:prstGeom prst="rect">
            <a:avLst/>
          </a:prstGeom>
          <a:noFill/>
        </p:spPr>
        <p:txBody>
          <a:bodyPr wrap="square">
            <a:spAutoFit/>
          </a:bodyPr>
          <a:lstStyle/>
          <a:p>
            <a:r>
              <a:rPr lang="en-US" altLang="ja-JP" sz="1100" dirty="0"/>
              <a:t>https://www.rand.org/pubs/perspectives/PEA2510-1.html</a:t>
            </a:r>
            <a:endParaRPr lang="ja-JP" altLang="en-US" sz="1100" dirty="0"/>
          </a:p>
        </p:txBody>
      </p:sp>
      <p:sp>
        <p:nvSpPr>
          <p:cNvPr id="2" name="テキスト ボックス 1">
            <a:extLst>
              <a:ext uri="{FF2B5EF4-FFF2-40B4-BE49-F238E27FC236}">
                <a16:creationId xmlns:a16="http://schemas.microsoft.com/office/drawing/2014/main" id="{2C8BE5B7-9A8C-3C4C-4399-DA9B65A38D7E}"/>
              </a:ext>
            </a:extLst>
          </p:cNvPr>
          <p:cNvSpPr txBox="1"/>
          <p:nvPr/>
        </p:nvSpPr>
        <p:spPr>
          <a:xfrm rot="20865009">
            <a:off x="7248810" y="2415434"/>
            <a:ext cx="4608214"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ロシアの継戦能力を過小評価しすぎ</a:t>
            </a:r>
          </a:p>
        </p:txBody>
      </p:sp>
      <p:sp>
        <p:nvSpPr>
          <p:cNvPr id="3" name="テキスト ボックス 2">
            <a:extLst>
              <a:ext uri="{FF2B5EF4-FFF2-40B4-BE49-F238E27FC236}">
                <a16:creationId xmlns:a16="http://schemas.microsoft.com/office/drawing/2014/main" id="{7B6C20FE-A86A-F072-603F-8F2DBB9CFA66}"/>
              </a:ext>
            </a:extLst>
          </p:cNvPr>
          <p:cNvSpPr txBox="1"/>
          <p:nvPr/>
        </p:nvSpPr>
        <p:spPr>
          <a:xfrm rot="19649024">
            <a:off x="-145739" y="3147803"/>
            <a:ext cx="3398239"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ロシアの武骨な兵器が有効</a:t>
            </a:r>
          </a:p>
        </p:txBody>
      </p:sp>
      <p:sp>
        <p:nvSpPr>
          <p:cNvPr id="8" name="テキスト ボックス 7">
            <a:extLst>
              <a:ext uri="{FF2B5EF4-FFF2-40B4-BE49-F238E27FC236}">
                <a16:creationId xmlns:a16="http://schemas.microsoft.com/office/drawing/2014/main" id="{A25CE094-9F41-EE20-B9BE-CFA098EB8174}"/>
              </a:ext>
            </a:extLst>
          </p:cNvPr>
          <p:cNvSpPr txBox="1"/>
          <p:nvPr/>
        </p:nvSpPr>
        <p:spPr>
          <a:xfrm rot="2276511">
            <a:off x="2688125" y="2567212"/>
            <a:ext cx="5094662"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NATO</a:t>
            </a:r>
            <a:r>
              <a:rPr kumimoji="1" lang="ja-JP" altLang="en-US" dirty="0">
                <a:latin typeface="BIZ UDPゴシック" panose="020B0400000000000000" pitchFamily="50" charset="-128"/>
                <a:ea typeface="BIZ UDPゴシック" panose="020B0400000000000000" pitchFamily="50" charset="-128"/>
              </a:rPr>
              <a:t>には弾薬・ミサイル・整備部品が枯渇</a:t>
            </a:r>
          </a:p>
        </p:txBody>
      </p:sp>
    </p:spTree>
    <p:extLst>
      <p:ext uri="{BB962C8B-B14F-4D97-AF65-F5344CB8AC3E}">
        <p14:creationId xmlns:p14="http://schemas.microsoft.com/office/powerpoint/2010/main" val="1217243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主要技術チャート">
            <a:extLst>
              <a:ext uri="{FF2B5EF4-FFF2-40B4-BE49-F238E27FC236}">
                <a16:creationId xmlns:a16="http://schemas.microsoft.com/office/drawing/2014/main" id="{4EA96311-5A7D-281E-D87E-4A7DC9C4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888" y="475476"/>
            <a:ext cx="7315200" cy="61055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新しい戦闘形態とイノベーション</a:t>
            </a:r>
          </a:p>
        </p:txBody>
      </p:sp>
    </p:spTree>
    <p:extLst>
      <p:ext uri="{BB962C8B-B14F-4D97-AF65-F5344CB8AC3E}">
        <p14:creationId xmlns:p14="http://schemas.microsoft.com/office/powerpoint/2010/main" val="2966435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E0511B3-50E3-C856-6FB5-BD2FD45BEBD8}"/>
              </a:ext>
            </a:extLst>
          </p:cNvPr>
          <p:cNvSpPr txBox="1"/>
          <p:nvPr/>
        </p:nvSpPr>
        <p:spPr>
          <a:xfrm>
            <a:off x="0" y="3032602"/>
            <a:ext cx="12192000" cy="1107996"/>
          </a:xfrm>
          <a:prstGeom prst="rect">
            <a:avLst/>
          </a:prstGeom>
          <a:noFill/>
        </p:spPr>
        <p:txBody>
          <a:bodyPr wrap="square">
            <a:spAutoFit/>
          </a:bodyPr>
          <a:lstStyle/>
          <a:p>
            <a:pPr algn="ctr"/>
            <a:r>
              <a:rPr lang="en-US" altLang="ja-JP" sz="6600" b="0" i="0" dirty="0">
                <a:solidFill>
                  <a:srgbClr val="FFFFFF"/>
                </a:solidFill>
                <a:effectLst/>
                <a:latin typeface="BIZ UDPゴシック" panose="020B0400000000000000" pitchFamily="50" charset="-128"/>
                <a:ea typeface="BIZ UDPゴシック" panose="020B0400000000000000" pitchFamily="50" charset="-128"/>
              </a:rPr>
              <a:t>RAND Corporation</a:t>
            </a:r>
            <a:endParaRPr lang="ja-JP" altLang="en-US" sz="6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55446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ct on Twitter: &quot;お米の国とヨーロッパ諸国との多国籍演習などで、森林迷彩のM2ブラッドレー見てたけど、ウクライナさんとこの ...">
            <a:extLst>
              <a:ext uri="{FF2B5EF4-FFF2-40B4-BE49-F238E27FC236}">
                <a16:creationId xmlns:a16="http://schemas.microsoft.com/office/drawing/2014/main" id="{3AE74AF9-1C90-941F-8211-C9671CD9C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353" y="636455"/>
            <a:ext cx="4514850" cy="27051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意外に脆い</a:t>
            </a:r>
            <a:r>
              <a:rPr lang="en-US" altLang="ja-JP" sz="2400" dirty="0">
                <a:latin typeface="BIZ UDPゴシック" panose="020B0400000000000000" pitchFamily="50" charset="-128"/>
                <a:ea typeface="BIZ UDPゴシック" panose="020B0400000000000000" pitchFamily="50" charset="-128"/>
              </a:rPr>
              <a:t>NA</a:t>
            </a:r>
            <a:r>
              <a:rPr kumimoji="1" lang="en-US" altLang="ja-JP" sz="2400" dirty="0">
                <a:latin typeface="BIZ UDPゴシック" panose="020B0400000000000000" pitchFamily="50" charset="-128"/>
                <a:ea typeface="BIZ UDPゴシック" panose="020B0400000000000000" pitchFamily="50" charset="-128"/>
              </a:rPr>
              <a:t>TO</a:t>
            </a:r>
            <a:r>
              <a:rPr kumimoji="1" lang="ja-JP" altLang="en-US" sz="2400" dirty="0">
                <a:latin typeface="BIZ UDPゴシック" panose="020B0400000000000000" pitchFamily="50" charset="-128"/>
                <a:ea typeface="BIZ UDPゴシック" panose="020B0400000000000000" pitchFamily="50" charset="-128"/>
              </a:rPr>
              <a:t>装備</a:t>
            </a:r>
          </a:p>
        </p:txBody>
      </p:sp>
      <p:pic>
        <p:nvPicPr>
          <p:cNvPr id="3" name="図 2">
            <a:extLst>
              <a:ext uri="{FF2B5EF4-FFF2-40B4-BE49-F238E27FC236}">
                <a16:creationId xmlns:a16="http://schemas.microsoft.com/office/drawing/2014/main" id="{B0CB0DA3-4ECA-2411-F0BA-18A5E1E59A2A}"/>
              </a:ext>
            </a:extLst>
          </p:cNvPr>
          <p:cNvPicPr>
            <a:picLocks noChangeAspect="1"/>
          </p:cNvPicPr>
          <p:nvPr/>
        </p:nvPicPr>
        <p:blipFill>
          <a:blip r:embed="rId3"/>
          <a:stretch>
            <a:fillRect/>
          </a:stretch>
        </p:blipFill>
        <p:spPr>
          <a:xfrm>
            <a:off x="125530" y="636455"/>
            <a:ext cx="7168915" cy="4032515"/>
          </a:xfrm>
          <a:prstGeom prst="rect">
            <a:avLst/>
          </a:prstGeom>
        </p:spPr>
      </p:pic>
      <p:pic>
        <p:nvPicPr>
          <p:cNvPr id="4104" name="Picture 8" descr="ソビエト歩兵対戦車兵器（パート4）">
            <a:extLst>
              <a:ext uri="{FF2B5EF4-FFF2-40B4-BE49-F238E27FC236}">
                <a16:creationId xmlns:a16="http://schemas.microsoft.com/office/drawing/2014/main" id="{F1480BF3-BF40-5238-4459-76F86C753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30" y="4767185"/>
            <a:ext cx="3227388" cy="198818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ロシアが使うイラン製自爆ドローン「Shahed 136」とは│ミリレポ｜ミリタリー関係の総合メディア">
            <a:extLst>
              <a:ext uri="{FF2B5EF4-FFF2-40B4-BE49-F238E27FC236}">
                <a16:creationId xmlns:a16="http://schemas.microsoft.com/office/drawing/2014/main" id="{D9B094BA-48B3-59AC-B513-9AD2BB8B61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6759" y="4767185"/>
            <a:ext cx="3887686" cy="198818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BEMIL사진자료실 - 유용원의 군사세계">
            <a:extLst>
              <a:ext uri="{FF2B5EF4-FFF2-40B4-BE49-F238E27FC236}">
                <a16:creationId xmlns:a16="http://schemas.microsoft.com/office/drawing/2014/main" id="{1DD8EDC5-081F-0D4F-C3A2-057676B0BE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2353" y="3905702"/>
            <a:ext cx="4514850" cy="243583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AFC0F4A-A6E2-0314-AA63-59B302ACEA95}"/>
              </a:ext>
            </a:extLst>
          </p:cNvPr>
          <p:cNvSpPr txBox="1"/>
          <p:nvPr/>
        </p:nvSpPr>
        <p:spPr>
          <a:xfrm>
            <a:off x="8009878" y="3296236"/>
            <a:ext cx="3479800"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M2</a:t>
            </a:r>
            <a:r>
              <a:rPr lang="ja-JP" altLang="en-US" sz="1600" dirty="0">
                <a:latin typeface="BIZ UDPゴシック" panose="020B0400000000000000" pitchFamily="50" charset="-128"/>
                <a:ea typeface="BIZ UDPゴシック" panose="020B0400000000000000" pitchFamily="50" charset="-128"/>
              </a:rPr>
              <a:t>ブラッドレー歩兵戦闘車</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7333169E-7C62-923D-0BE5-924B2DC66E2A}"/>
              </a:ext>
            </a:extLst>
          </p:cNvPr>
          <p:cNvSpPr txBox="1"/>
          <p:nvPr/>
        </p:nvSpPr>
        <p:spPr>
          <a:xfrm>
            <a:off x="8009878" y="6294571"/>
            <a:ext cx="3479800"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破壊された英チャレンジャー戦車</a:t>
            </a:r>
          </a:p>
        </p:txBody>
      </p:sp>
      <p:sp>
        <p:nvSpPr>
          <p:cNvPr id="8" name="テキスト ボックス 7">
            <a:extLst>
              <a:ext uri="{FF2B5EF4-FFF2-40B4-BE49-F238E27FC236}">
                <a16:creationId xmlns:a16="http://schemas.microsoft.com/office/drawing/2014/main" id="{507C1313-5893-4B95-9635-B6636DB87127}"/>
              </a:ext>
            </a:extLst>
          </p:cNvPr>
          <p:cNvSpPr txBox="1"/>
          <p:nvPr/>
        </p:nvSpPr>
        <p:spPr>
          <a:xfrm>
            <a:off x="843454" y="843455"/>
            <a:ext cx="5912069" cy="369332"/>
          </a:xfrm>
          <a:prstGeom prst="rect">
            <a:avLst/>
          </a:prstGeom>
          <a:noFill/>
        </p:spPr>
        <p:txBody>
          <a:bodyPr wrap="square" rtlCol="0">
            <a:spAutoFit/>
          </a:bodyPr>
          <a:lstStyle/>
          <a:p>
            <a:r>
              <a:rPr kumimoji="1" lang="ja-JP" altLang="en-US"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撃破されたレオパルド戦車とブラッドレー歩兵戦闘車</a:t>
            </a:r>
          </a:p>
        </p:txBody>
      </p:sp>
    </p:spTree>
    <p:extLst>
      <p:ext uri="{BB962C8B-B14F-4D97-AF65-F5344CB8AC3E}">
        <p14:creationId xmlns:p14="http://schemas.microsoft.com/office/powerpoint/2010/main" val="657754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EAA6106-2914-38A6-D34C-93743E1C9624}"/>
              </a:ext>
            </a:extLst>
          </p:cNvPr>
          <p:cNvPicPr>
            <a:picLocks noChangeAspect="1"/>
          </p:cNvPicPr>
          <p:nvPr/>
        </p:nvPicPr>
        <p:blipFill>
          <a:blip r:embed="rId2"/>
          <a:stretch>
            <a:fillRect/>
          </a:stretch>
        </p:blipFill>
        <p:spPr>
          <a:xfrm>
            <a:off x="296334" y="478971"/>
            <a:ext cx="11396133" cy="6372885"/>
          </a:xfrm>
          <a:prstGeom prst="rect">
            <a:avLst/>
          </a:prstGeom>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海上ドローン</a:t>
            </a:r>
            <a:r>
              <a:rPr kumimoji="1" lang="en-US" altLang="ja-JP" sz="2400" dirty="0">
                <a:latin typeface="BIZ UDPゴシック" panose="020B0400000000000000" pitchFamily="50" charset="-128"/>
                <a:ea typeface="BIZ UDPゴシック" panose="020B0400000000000000" pitchFamily="50" charset="-128"/>
              </a:rPr>
              <a:t>USV</a:t>
            </a: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Uncrewed Surface Vessel</a:t>
            </a:r>
            <a:r>
              <a:rPr kumimoji="1" lang="ja-JP" altLang="en-US" dirty="0">
                <a:latin typeface="BIZ UDPゴシック" panose="020B0400000000000000" pitchFamily="50" charset="-128"/>
                <a:ea typeface="BIZ UDPゴシック" panose="020B0400000000000000" pitchFamily="50" charset="-128"/>
              </a:rPr>
              <a:t>）</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25139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661305"/>
            <a:ext cx="12192000" cy="1508105"/>
          </a:xfrm>
          <a:prstGeom prst="rect">
            <a:avLst/>
          </a:prstGeom>
          <a:noFill/>
        </p:spPr>
        <p:txBody>
          <a:bodyPr wrap="square" rtlCol="0">
            <a:spAutoFit/>
          </a:bodyPr>
          <a:lstStyle/>
          <a:p>
            <a:pPr algn="ctr"/>
            <a:r>
              <a:rPr lang="en-US" altLang="ja-JP" sz="9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RAND</a:t>
            </a:r>
            <a:r>
              <a:rPr lang="ja-JP" altLang="en-US" sz="9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機密文書漏洩</a:t>
            </a:r>
            <a:endParaRPr kumimoji="1" lang="en-US" altLang="ja-JP" sz="9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773016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エルズバーグ事件</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6D2BB1C5-FEB7-7BAF-EAFF-7792A4BD30F2}"/>
              </a:ext>
            </a:extLst>
          </p:cNvPr>
          <p:cNvPicPr>
            <a:picLocks noChangeAspect="1"/>
          </p:cNvPicPr>
          <p:nvPr/>
        </p:nvPicPr>
        <p:blipFill>
          <a:blip r:embed="rId2"/>
          <a:stretch>
            <a:fillRect/>
          </a:stretch>
        </p:blipFill>
        <p:spPr>
          <a:xfrm>
            <a:off x="0" y="1501140"/>
            <a:ext cx="12192000" cy="4389120"/>
          </a:xfrm>
          <a:prstGeom prst="rect">
            <a:avLst/>
          </a:prstGeom>
        </p:spPr>
      </p:pic>
      <p:sp>
        <p:nvSpPr>
          <p:cNvPr id="9" name="テキスト ボックス 8">
            <a:extLst>
              <a:ext uri="{FF2B5EF4-FFF2-40B4-BE49-F238E27FC236}">
                <a16:creationId xmlns:a16="http://schemas.microsoft.com/office/drawing/2014/main" id="{786D0231-393F-6CEA-14D5-FFEB34F34262}"/>
              </a:ext>
            </a:extLst>
          </p:cNvPr>
          <p:cNvSpPr txBox="1"/>
          <p:nvPr/>
        </p:nvSpPr>
        <p:spPr>
          <a:xfrm>
            <a:off x="3174206" y="6078319"/>
            <a:ext cx="6100762" cy="646331"/>
          </a:xfrm>
          <a:prstGeom prst="rect">
            <a:avLst/>
          </a:prstGeom>
          <a:noFill/>
        </p:spPr>
        <p:txBody>
          <a:bodyPr wrap="square">
            <a:spAutoFit/>
          </a:bodyPr>
          <a:lstStyle/>
          <a:p>
            <a:pPr algn="ctr"/>
            <a:r>
              <a:rPr lang="ja-JP" altLang="en-US" dirty="0">
                <a:latin typeface="Arial Nova" panose="020B0504020202020204" pitchFamily="34" charset="0"/>
                <a:ea typeface="BIZ UDPゴシック" panose="020B0400000000000000" pitchFamily="50" charset="-128"/>
              </a:rPr>
              <a:t>ペンダゴン・ペーパーズは、下記</a:t>
            </a:r>
            <a:r>
              <a:rPr lang="en-US" altLang="ja-JP" dirty="0">
                <a:latin typeface="Arial Nova" panose="020B0504020202020204" pitchFamily="34" charset="0"/>
                <a:ea typeface="BIZ UDPゴシック" panose="020B0400000000000000" pitchFamily="50" charset="-128"/>
              </a:rPr>
              <a:t>URL</a:t>
            </a:r>
            <a:r>
              <a:rPr lang="ja-JP" altLang="en-US" dirty="0">
                <a:latin typeface="Arial Nova" panose="020B0504020202020204" pitchFamily="34" charset="0"/>
                <a:ea typeface="BIZ UDPゴシック" panose="020B0400000000000000" pitchFamily="50" charset="-128"/>
              </a:rPr>
              <a:t>で参照できる。</a:t>
            </a:r>
            <a:r>
              <a:rPr lang="en-US" altLang="ja-JP" dirty="0">
                <a:latin typeface="Arial Nova" panose="020B0504020202020204" pitchFamily="34" charset="0"/>
                <a:ea typeface="BIZ UDPゴシック" panose="020B0400000000000000" pitchFamily="50" charset="-128"/>
              </a:rPr>
              <a:t>https://www.archives.gov/research/pentagon-papers</a:t>
            </a:r>
            <a:endParaRPr lang="ja-JP" altLang="en-US" dirty="0">
              <a:latin typeface="Arial Nova" panose="020B0504020202020204" pitchFamily="34" charset="0"/>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EFE97A16-0F22-0DFC-13DE-2E10CB73843E}"/>
              </a:ext>
            </a:extLst>
          </p:cNvPr>
          <p:cNvSpPr txBox="1"/>
          <p:nvPr/>
        </p:nvSpPr>
        <p:spPr>
          <a:xfrm>
            <a:off x="85724" y="644574"/>
            <a:ext cx="11934826" cy="646331"/>
          </a:xfrm>
          <a:prstGeom prst="rect">
            <a:avLst/>
          </a:prstGeom>
          <a:noFill/>
        </p:spPr>
        <p:txBody>
          <a:bodyPr wrap="square" rtlCol="0">
            <a:spAutoFit/>
          </a:bodyPr>
          <a:lstStyle/>
          <a:p>
            <a:r>
              <a:rPr kumimoji="1" lang="en-US" altLang="ja-JP" dirty="0">
                <a:latin typeface="BIZ UDPゴシック" panose="020B0400000000000000" pitchFamily="50" charset="-128"/>
                <a:ea typeface="BIZ UDPゴシック" panose="020B0400000000000000" pitchFamily="50" charset="-128"/>
              </a:rPr>
              <a:t>1971</a:t>
            </a:r>
            <a:r>
              <a:rPr kumimoji="1" lang="ja-JP" altLang="en-US" dirty="0">
                <a:latin typeface="BIZ UDPゴシック" panose="020B0400000000000000" pitchFamily="50" charset="-128"/>
                <a:ea typeface="BIZ UDPゴシック" panose="020B0400000000000000" pitchFamily="50" charset="-128"/>
              </a:rPr>
              <a:t>年、執筆者の</a:t>
            </a:r>
            <a:r>
              <a:rPr kumimoji="1" lang="en-US" altLang="ja-JP" dirty="0">
                <a:latin typeface="BIZ UDPゴシック" panose="020B0400000000000000" pitchFamily="50" charset="-128"/>
                <a:ea typeface="BIZ UDPゴシック" panose="020B0400000000000000" pitchFamily="50" charset="-128"/>
              </a:rPr>
              <a:t>1</a:t>
            </a:r>
            <a:r>
              <a:rPr kumimoji="1" lang="ja-JP" altLang="en-US" dirty="0">
                <a:latin typeface="BIZ UDPゴシック" panose="020B0400000000000000" pitchFamily="50" charset="-128"/>
                <a:ea typeface="BIZ UDPゴシック" panose="020B0400000000000000" pitchFamily="50" charset="-128"/>
              </a:rPr>
              <a:t>人であるダニエル・エルズバーグ（ランド研究所勤務）が、アンソニー・ルッソ（</a:t>
            </a:r>
            <a:r>
              <a:rPr kumimoji="1" lang="en-US" altLang="ja-JP" dirty="0">
                <a:latin typeface="BIZ UDPゴシック" panose="020B0400000000000000" pitchFamily="50" charset="-128"/>
                <a:ea typeface="BIZ UDPゴシック" panose="020B0400000000000000" pitchFamily="50" charset="-128"/>
              </a:rPr>
              <a:t>Tony Russo</a:t>
            </a:r>
            <a:r>
              <a:rPr kumimoji="1" lang="ja-JP" altLang="en-US" dirty="0">
                <a:latin typeface="BIZ UDPゴシック" panose="020B0400000000000000" pitchFamily="50" charset="-128"/>
                <a:ea typeface="BIZ UDPゴシック" panose="020B0400000000000000" pitchFamily="50" charset="-128"/>
              </a:rPr>
              <a:t>）とともにコピーを作成し、ニューヨーク・タイムズのニール・シーハン記者などに全文のコピーを手渡した。</a:t>
            </a:r>
          </a:p>
        </p:txBody>
      </p:sp>
    </p:spTree>
    <p:extLst>
      <p:ext uri="{BB962C8B-B14F-4D97-AF65-F5344CB8AC3E}">
        <p14:creationId xmlns:p14="http://schemas.microsoft.com/office/powerpoint/2010/main" val="3667267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E2DC957-F801-D9F6-7D13-9D7AC3DC7920}"/>
              </a:ext>
            </a:extLst>
          </p:cNvPr>
          <p:cNvPicPr>
            <a:picLocks noChangeAspect="1"/>
          </p:cNvPicPr>
          <p:nvPr/>
        </p:nvPicPr>
        <p:blipFill>
          <a:blip r:embed="rId2"/>
          <a:stretch>
            <a:fillRect/>
          </a:stretch>
        </p:blipFill>
        <p:spPr>
          <a:xfrm>
            <a:off x="3552825" y="539392"/>
            <a:ext cx="4686300" cy="6318607"/>
          </a:xfrm>
          <a:prstGeom prst="rect">
            <a:avLst/>
          </a:prstGeom>
        </p:spPr>
      </p:pic>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latin typeface="BIZ UDPゴシック" panose="020B0400000000000000" pitchFamily="50" charset="-128"/>
                <a:ea typeface="BIZ UDPゴシック" panose="020B0400000000000000" pitchFamily="50" charset="-128"/>
              </a:rPr>
              <a:t>WELTEXPRESS</a:t>
            </a:r>
            <a:r>
              <a:rPr kumimoji="1" lang="ja-JP" altLang="en-US" sz="2800" dirty="0">
                <a:latin typeface="BIZ UDPゴシック" panose="020B0400000000000000" pitchFamily="50" charset="-128"/>
                <a:ea typeface="BIZ UDPゴシック" panose="020B0400000000000000" pitchFamily="50" charset="-128"/>
              </a:rPr>
              <a:t>がランド研究所の機密文書をすっぱ抜いた</a:t>
            </a:r>
          </a:p>
        </p:txBody>
      </p:sp>
      <p:sp>
        <p:nvSpPr>
          <p:cNvPr id="6" name="テキスト ボックス 5">
            <a:extLst>
              <a:ext uri="{FF2B5EF4-FFF2-40B4-BE49-F238E27FC236}">
                <a16:creationId xmlns:a16="http://schemas.microsoft.com/office/drawing/2014/main" id="{D598B236-0F27-672C-6F7F-776BA9DD5069}"/>
              </a:ext>
            </a:extLst>
          </p:cNvPr>
          <p:cNvSpPr txBox="1"/>
          <p:nvPr/>
        </p:nvSpPr>
        <p:spPr>
          <a:xfrm rot="20596956">
            <a:off x="2077640" y="4823866"/>
            <a:ext cx="8989219" cy="369332"/>
          </a:xfrm>
          <a:prstGeom prst="rect">
            <a:avLst/>
          </a:prstGeom>
          <a:noFill/>
        </p:spPr>
        <p:txBody>
          <a:bodyPr wrap="square">
            <a:spAutoFit/>
          </a:bodyPr>
          <a:lstStyle/>
          <a:p>
            <a:r>
              <a:rPr lang="en-US" altLang="ja-JP" dirty="0">
                <a:hlinkClick r:id="rId3"/>
              </a:rPr>
              <a:t>Documentation: A confidential RAND report dated 01/25/2022 - weltexpress.info</a:t>
            </a:r>
            <a:endParaRPr lang="ja-JP" altLang="en-US" dirty="0"/>
          </a:p>
        </p:txBody>
      </p:sp>
      <p:pic>
        <p:nvPicPr>
          <p:cNvPr id="4" name="図 3">
            <a:extLst>
              <a:ext uri="{FF2B5EF4-FFF2-40B4-BE49-F238E27FC236}">
                <a16:creationId xmlns:a16="http://schemas.microsoft.com/office/drawing/2014/main" id="{44C1E8D9-F3F0-9C16-55F6-B605F486E100}"/>
              </a:ext>
            </a:extLst>
          </p:cNvPr>
          <p:cNvPicPr>
            <a:picLocks noChangeAspect="1"/>
          </p:cNvPicPr>
          <p:nvPr/>
        </p:nvPicPr>
        <p:blipFill>
          <a:blip r:embed="rId4"/>
          <a:stretch>
            <a:fillRect/>
          </a:stretch>
        </p:blipFill>
        <p:spPr>
          <a:xfrm>
            <a:off x="733425" y="1252284"/>
            <a:ext cx="2066926" cy="2066926"/>
          </a:xfrm>
          <a:prstGeom prst="rect">
            <a:avLst/>
          </a:prstGeom>
        </p:spPr>
      </p:pic>
    </p:spTree>
    <p:extLst>
      <p:ext uri="{BB962C8B-B14F-4D97-AF65-F5344CB8AC3E}">
        <p14:creationId xmlns:p14="http://schemas.microsoft.com/office/powerpoint/2010/main" val="1825593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国家の意思～ドイツをロシアと切り離し、弱体化させる政策</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9218" name="Picture 2">
            <a:extLst>
              <a:ext uri="{FF2B5EF4-FFF2-40B4-BE49-F238E27FC236}">
                <a16:creationId xmlns:a16="http://schemas.microsoft.com/office/drawing/2014/main" id="{BBA02475-3910-4CC9-9897-E95F607C0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776" y="552413"/>
            <a:ext cx="4483086" cy="6195436"/>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2773E54B-F295-46A1-BB5B-C135446A0295}"/>
              </a:ext>
            </a:extLst>
          </p:cNvPr>
          <p:cNvPicPr>
            <a:picLocks noChangeAspect="1"/>
          </p:cNvPicPr>
          <p:nvPr/>
        </p:nvPicPr>
        <p:blipFill>
          <a:blip r:embed="rId3"/>
          <a:stretch>
            <a:fillRect/>
          </a:stretch>
        </p:blipFill>
        <p:spPr>
          <a:xfrm>
            <a:off x="5800436" y="478971"/>
            <a:ext cx="5668078" cy="6268878"/>
          </a:xfrm>
          <a:prstGeom prst="rect">
            <a:avLst/>
          </a:prstGeom>
        </p:spPr>
      </p:pic>
      <p:sp>
        <p:nvSpPr>
          <p:cNvPr id="15" name="テキスト ボックス 14">
            <a:extLst>
              <a:ext uri="{FF2B5EF4-FFF2-40B4-BE49-F238E27FC236}">
                <a16:creationId xmlns:a16="http://schemas.microsoft.com/office/drawing/2014/main" id="{9EEEDF9B-7F48-4310-9B72-C1EE5BD16331}"/>
              </a:ext>
            </a:extLst>
          </p:cNvPr>
          <p:cNvSpPr txBox="1"/>
          <p:nvPr/>
        </p:nvSpPr>
        <p:spPr>
          <a:xfrm rot="16200000">
            <a:off x="-2398329" y="3505097"/>
            <a:ext cx="6100618"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hlinkClick r:id="rId4"/>
              </a:rPr>
              <a:t>https://en.weltexpress.info/2022/09/08/documentation-a-rand-report-dated-01-25-2022/</a:t>
            </a:r>
            <a:endParaRPr lang="ja-JP" altLang="en-US" sz="9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36277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latin typeface="BIZ UDPゴシック" panose="020B0400000000000000" pitchFamily="50" charset="-128"/>
                <a:ea typeface="BIZ UDPゴシック" panose="020B0400000000000000" pitchFamily="50" charset="-128"/>
              </a:rPr>
              <a:t>RAND</a:t>
            </a:r>
            <a:r>
              <a:rPr lang="ja-JP" altLang="en-US" sz="2400" dirty="0">
                <a:latin typeface="BIZ UDPゴシック" panose="020B0400000000000000" pitchFamily="50" charset="-128"/>
                <a:ea typeface="BIZ UDPゴシック" panose="020B0400000000000000" pitchFamily="50" charset="-128"/>
              </a:rPr>
              <a:t>文書は</a:t>
            </a:r>
            <a:r>
              <a:rPr lang="en-US" altLang="ja-JP" sz="2400" dirty="0">
                <a:latin typeface="BIZ UDPゴシック" panose="020B0400000000000000" pitchFamily="50" charset="-128"/>
                <a:ea typeface="BIZ UDPゴシック" panose="020B0400000000000000" pitchFamily="50" charset="-128"/>
              </a:rPr>
              <a:t>Fake</a:t>
            </a:r>
            <a:r>
              <a:rPr lang="ja-JP" altLang="en-US" sz="2400" dirty="0">
                <a:latin typeface="BIZ UDPゴシック" panose="020B0400000000000000" pitchFamily="50" charset="-128"/>
                <a:ea typeface="BIZ UDPゴシック" panose="020B0400000000000000" pitchFamily="50" charset="-128"/>
              </a:rPr>
              <a:t>・・・</a:t>
            </a:r>
            <a:endParaRPr lang="en-US" altLang="ja-JP" sz="24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A1D26CF1-28B0-4ED3-BA6D-9B597680B99F}"/>
              </a:ext>
            </a:extLst>
          </p:cNvPr>
          <p:cNvPicPr>
            <a:picLocks noChangeAspect="1"/>
          </p:cNvPicPr>
          <p:nvPr/>
        </p:nvPicPr>
        <p:blipFill>
          <a:blip r:embed="rId2"/>
          <a:stretch>
            <a:fillRect/>
          </a:stretch>
        </p:blipFill>
        <p:spPr>
          <a:xfrm>
            <a:off x="1595851" y="538920"/>
            <a:ext cx="9090620" cy="6282136"/>
          </a:xfrm>
          <a:prstGeom prst="rect">
            <a:avLst/>
          </a:prstGeom>
        </p:spPr>
      </p:pic>
      <p:sp>
        <p:nvSpPr>
          <p:cNvPr id="8" name="テキスト ボックス 7">
            <a:extLst>
              <a:ext uri="{FF2B5EF4-FFF2-40B4-BE49-F238E27FC236}">
                <a16:creationId xmlns:a16="http://schemas.microsoft.com/office/drawing/2014/main" id="{68F3E0B5-D68B-43DB-9DF3-70C1E29DDF7A}"/>
              </a:ext>
            </a:extLst>
          </p:cNvPr>
          <p:cNvSpPr txBox="1"/>
          <p:nvPr/>
        </p:nvSpPr>
        <p:spPr>
          <a:xfrm rot="16200000">
            <a:off x="-1955800" y="3526099"/>
            <a:ext cx="6100618" cy="307777"/>
          </a:xfrm>
          <a:prstGeom prst="rect">
            <a:avLst/>
          </a:prstGeom>
          <a:noFill/>
        </p:spPr>
        <p:txBody>
          <a:bodyPr wrap="square">
            <a:spAutoFit/>
          </a:bodyPr>
          <a:lstStyle/>
          <a:p>
            <a:r>
              <a:rPr lang="ja-JP" altLang="en-US" sz="1400" b="1" dirty="0">
                <a:latin typeface="BIZ UDPゴシック" panose="020B0400000000000000" pitchFamily="50" charset="-128"/>
                <a:ea typeface="BIZ UDPゴシック" panose="020B0400000000000000" pitchFamily="50" charset="-128"/>
              </a:rPr>
              <a:t>（出所） </a:t>
            </a:r>
            <a:r>
              <a:rPr lang="en-US" altLang="ja-JP" sz="1400" dirty="0">
                <a:solidFill>
                  <a:srgbClr val="C00000"/>
                </a:solidFill>
                <a:latin typeface="BIZ UDPゴシック" panose="020B0400000000000000" pitchFamily="50" charset="-128"/>
                <a:ea typeface="BIZ UDPゴシック" panose="020B0400000000000000" pitchFamily="50" charset="-128"/>
              </a:rPr>
              <a:t>https://www.rand.org/news/press/2022/09/14.html</a:t>
            </a:r>
            <a:endParaRPr lang="ja-JP" altLang="en-US" sz="14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45112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latin typeface="BIZ UDPゴシック" panose="020B0400000000000000" pitchFamily="50" charset="-128"/>
                <a:ea typeface="BIZ UDPゴシック" panose="020B0400000000000000" pitchFamily="50" charset="-128"/>
              </a:rPr>
              <a:t>RAND</a:t>
            </a:r>
            <a:r>
              <a:rPr lang="ja-JP" altLang="en-US" sz="2400" dirty="0">
                <a:latin typeface="BIZ UDPゴシック" panose="020B0400000000000000" pitchFamily="50" charset="-128"/>
                <a:ea typeface="BIZ UDPゴシック" panose="020B0400000000000000" pitchFamily="50" charset="-128"/>
              </a:rPr>
              <a:t> </a:t>
            </a:r>
            <a:r>
              <a:rPr lang="en-US" altLang="ja-JP" sz="2400" dirty="0">
                <a:latin typeface="BIZ UDPゴシック" panose="020B0400000000000000" pitchFamily="50" charset="-128"/>
                <a:ea typeface="BIZ UDPゴシック" panose="020B0400000000000000" pitchFamily="50" charset="-128"/>
              </a:rPr>
              <a:t>Blog</a:t>
            </a:r>
          </a:p>
        </p:txBody>
      </p:sp>
      <p:pic>
        <p:nvPicPr>
          <p:cNvPr id="24580" name="Picture 4" descr="バルト海のフィンランドとエストニアを繋ぐ破損したバルティックコネクター・ガスパイプラインの日付不明の写真、フィンランド国境警備隊/ロイター撮影">
            <a:extLst>
              <a:ext uri="{FF2B5EF4-FFF2-40B4-BE49-F238E27FC236}">
                <a16:creationId xmlns:a16="http://schemas.microsoft.com/office/drawing/2014/main" id="{2E54D60A-3880-4A7D-65C1-7D7C4386E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48" y="1311747"/>
            <a:ext cx="8267700" cy="43338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965757B-E2DB-6D44-48E2-9A63DDEFD616}"/>
              </a:ext>
            </a:extLst>
          </p:cNvPr>
          <p:cNvSpPr txBox="1"/>
          <p:nvPr/>
        </p:nvSpPr>
        <p:spPr>
          <a:xfrm>
            <a:off x="282176" y="679115"/>
            <a:ext cx="10252473" cy="584775"/>
          </a:xfrm>
          <a:prstGeom prst="rect">
            <a:avLst/>
          </a:prstGeom>
          <a:noFill/>
        </p:spPr>
        <p:txBody>
          <a:bodyPr wrap="square">
            <a:spAutoFit/>
          </a:bodyPr>
          <a:lstStyle/>
          <a:p>
            <a:pPr algn="ctr"/>
            <a:r>
              <a:rPr lang="en-US" altLang="ja-JP" sz="1600" b="1" i="0" dirty="0">
                <a:solidFill>
                  <a:srgbClr val="333333"/>
                </a:solidFill>
                <a:effectLst/>
                <a:latin typeface="Arial Nova" panose="020B0504020202020204" pitchFamily="34" charset="0"/>
              </a:rPr>
              <a:t>Vital Yet Vulnerable: Undersea Infrastructure Needs Better Protection</a:t>
            </a:r>
          </a:p>
          <a:p>
            <a:pPr algn="ctr"/>
            <a:r>
              <a:rPr lang="en-US" altLang="ja-JP" sz="1600" b="1" i="0" cap="all" dirty="0">
                <a:effectLst/>
                <a:latin typeface="Arial Nova" panose="020B0504020202020204" pitchFamily="34" charset="0"/>
              </a:rPr>
              <a:t>COMMENTARY</a:t>
            </a:r>
            <a:r>
              <a:rPr lang="ja-JP" altLang="en-US" sz="1600" b="1" i="0" cap="all" dirty="0">
                <a:effectLst/>
                <a:latin typeface="Arial Nova" panose="020B0504020202020204" pitchFamily="34" charset="0"/>
              </a:rPr>
              <a:t>　</a:t>
            </a:r>
            <a:r>
              <a:rPr lang="en-US" altLang="ja-JP" sz="1600" b="0" i="1" dirty="0">
                <a:effectLst/>
                <a:latin typeface="Arial Nova" panose="020B0504020202020204" pitchFamily="34" charset="0"/>
              </a:rPr>
              <a:t>(The RAND Blog)</a:t>
            </a:r>
          </a:p>
        </p:txBody>
      </p:sp>
      <p:sp>
        <p:nvSpPr>
          <p:cNvPr id="9" name="テキスト ボックス 8">
            <a:extLst>
              <a:ext uri="{FF2B5EF4-FFF2-40B4-BE49-F238E27FC236}">
                <a16:creationId xmlns:a16="http://schemas.microsoft.com/office/drawing/2014/main" id="{8BFCFBE1-7BBB-9C77-E5E2-42C096967A1C}"/>
              </a:ext>
            </a:extLst>
          </p:cNvPr>
          <p:cNvSpPr txBox="1"/>
          <p:nvPr/>
        </p:nvSpPr>
        <p:spPr>
          <a:xfrm>
            <a:off x="426838" y="5693479"/>
            <a:ext cx="11338323" cy="646331"/>
          </a:xfrm>
          <a:prstGeom prst="rect">
            <a:avLst/>
          </a:prstGeom>
          <a:noFill/>
        </p:spPr>
        <p:txBody>
          <a:bodyPr wrap="square">
            <a:spAutoFit/>
          </a:bodyPr>
          <a:lstStyle/>
          <a:p>
            <a:pPr algn="l"/>
            <a:r>
              <a:rPr lang="en-US" altLang="ja-JP" b="0" i="0" dirty="0">
                <a:effectLst/>
                <a:latin typeface="Helvetica" panose="020B0604020202020204" pitchFamily="34" charset="0"/>
              </a:rPr>
              <a:t>Undated photo of a damaged </a:t>
            </a:r>
            <a:r>
              <a:rPr lang="en-US" altLang="ja-JP" b="0" i="0" dirty="0" err="1">
                <a:effectLst/>
                <a:latin typeface="Helvetica" panose="020B0604020202020204" pitchFamily="34" charset="0"/>
              </a:rPr>
              <a:t>Balticconnector</a:t>
            </a:r>
            <a:r>
              <a:rPr lang="en-US" altLang="ja-JP" b="0" i="0" dirty="0">
                <a:effectLst/>
                <a:latin typeface="Helvetica" panose="020B0604020202020204" pitchFamily="34" charset="0"/>
              </a:rPr>
              <a:t> gas pipeline that connects Finland and Estonia, in the Baltic Sea</a:t>
            </a:r>
          </a:p>
          <a:p>
            <a:pPr algn="l"/>
            <a:r>
              <a:rPr lang="en-US" altLang="ja-JP" b="0" i="0" dirty="0">
                <a:effectLst/>
                <a:latin typeface="Helvetica" panose="020B0604020202020204" pitchFamily="34" charset="0"/>
              </a:rPr>
              <a:t>Photo by Finnish Border Guard/Reuters</a:t>
            </a:r>
          </a:p>
        </p:txBody>
      </p:sp>
      <p:sp>
        <p:nvSpPr>
          <p:cNvPr id="3" name="テキスト ボックス 2">
            <a:extLst>
              <a:ext uri="{FF2B5EF4-FFF2-40B4-BE49-F238E27FC236}">
                <a16:creationId xmlns:a16="http://schemas.microsoft.com/office/drawing/2014/main" id="{4A7C02CF-8349-C9E2-5A42-861A93963187}"/>
              </a:ext>
            </a:extLst>
          </p:cNvPr>
          <p:cNvSpPr txBox="1"/>
          <p:nvPr/>
        </p:nvSpPr>
        <p:spPr>
          <a:xfrm>
            <a:off x="1544239" y="6581001"/>
            <a:ext cx="9103519" cy="276999"/>
          </a:xfrm>
          <a:prstGeom prst="rect">
            <a:avLst/>
          </a:prstGeom>
          <a:noFill/>
        </p:spPr>
        <p:txBody>
          <a:bodyPr wrap="square">
            <a:spAutoFit/>
          </a:bodyPr>
          <a:lstStyle/>
          <a:p>
            <a:pPr algn="ctr"/>
            <a:r>
              <a:rPr lang="en-US" altLang="ja-JP" sz="1200" dirty="0">
                <a:latin typeface="Arial Nova" panose="020B0504020202020204" pitchFamily="34" charset="0"/>
              </a:rPr>
              <a:t>https://www.rand.org/pubs/commentary/2024/03/vital-yet-vulnerable-undersea-infrastructure-needs.html</a:t>
            </a:r>
            <a:endParaRPr lang="ja-JP" altLang="en-US" sz="1200" dirty="0">
              <a:latin typeface="Arial Nova" panose="020B0504020202020204" pitchFamily="34" charset="0"/>
            </a:endParaRPr>
          </a:p>
        </p:txBody>
      </p:sp>
    </p:spTree>
    <p:extLst>
      <p:ext uri="{BB962C8B-B14F-4D97-AF65-F5344CB8AC3E}">
        <p14:creationId xmlns:p14="http://schemas.microsoft.com/office/powerpoint/2010/main" val="1447704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661305"/>
            <a:ext cx="12192000" cy="1508105"/>
          </a:xfrm>
          <a:prstGeom prst="rect">
            <a:avLst/>
          </a:prstGeom>
          <a:noFill/>
        </p:spPr>
        <p:txBody>
          <a:bodyPr wrap="square" rtlCol="0">
            <a:spAutoFit/>
          </a:bodyPr>
          <a:lstStyle/>
          <a:p>
            <a:pPr algn="ctr"/>
            <a:r>
              <a:rPr kumimoji="1" lang="ja-JP" altLang="en-US" sz="9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未来洞察</a:t>
            </a:r>
            <a:endParaRPr kumimoji="1" lang="en-US" altLang="ja-JP" sz="9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929474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図上作戦演習から「シナリオ・プランニング」へ</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5AD9F8F5-04DA-0421-4DAD-08578E72FF0C}"/>
              </a:ext>
            </a:extLst>
          </p:cNvPr>
          <p:cNvSpPr txBox="1"/>
          <p:nvPr/>
        </p:nvSpPr>
        <p:spPr>
          <a:xfrm>
            <a:off x="5255443" y="6438742"/>
            <a:ext cx="2031476" cy="246221"/>
          </a:xfrm>
          <a:prstGeom prst="rect">
            <a:avLst/>
          </a:prstGeom>
          <a:noFill/>
        </p:spPr>
        <p:txBody>
          <a:bodyPr wrap="square">
            <a:spAutoFit/>
          </a:bodyPr>
          <a:lstStyle/>
          <a:p>
            <a:pPr algn="ctr"/>
            <a:r>
              <a:rPr lang="ja-JP" altLang="en-US" sz="1000" b="0" i="0" dirty="0">
                <a:solidFill>
                  <a:srgbClr val="FFFFFF"/>
                </a:solidFill>
                <a:effectLst/>
                <a:latin typeface="BIZ UDPゴシック" panose="020B0400000000000000" pitchFamily="50" charset="-128"/>
                <a:ea typeface="BIZ UDPゴシック" panose="020B0400000000000000" pitchFamily="50" charset="-128"/>
              </a:rPr>
              <a:t>（出所）</a:t>
            </a:r>
            <a:r>
              <a:rPr lang="en-US" altLang="ja-JP" sz="1000" b="0" i="0" dirty="0">
                <a:solidFill>
                  <a:srgbClr val="FFFFFF"/>
                </a:solidFill>
                <a:effectLst/>
                <a:latin typeface="BIZ UDPゴシック" panose="020B0400000000000000" pitchFamily="50" charset="-128"/>
                <a:ea typeface="BIZ UDPゴシック" panose="020B0400000000000000" pitchFamily="50" charset="-128"/>
              </a:rPr>
              <a:t>RAND Corporation</a:t>
            </a:r>
            <a:endParaRPr lang="ja-JP" altLang="en-US" sz="1000" dirty="0">
              <a:latin typeface="BIZ UDPゴシック" panose="020B0400000000000000" pitchFamily="50" charset="-128"/>
              <a:ea typeface="BIZ UDPゴシック" panose="020B0400000000000000" pitchFamily="50" charset="-128"/>
            </a:endParaRPr>
          </a:p>
        </p:txBody>
      </p:sp>
      <p:pic>
        <p:nvPicPr>
          <p:cNvPr id="21506" name="Picture 2" descr="Herman Kahn Paris 1970">
            <a:extLst>
              <a:ext uri="{FF2B5EF4-FFF2-40B4-BE49-F238E27FC236}">
                <a16:creationId xmlns:a16="http://schemas.microsoft.com/office/drawing/2014/main" id="{B5D4903F-92AE-8F6B-B851-2F0ADC795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19125"/>
            <a:ext cx="5905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AA0C44B-52F9-D084-CA8B-2ADE853A6B0B}"/>
              </a:ext>
            </a:extLst>
          </p:cNvPr>
          <p:cNvSpPr txBox="1"/>
          <p:nvPr/>
        </p:nvSpPr>
        <p:spPr>
          <a:xfrm>
            <a:off x="2288381" y="4331643"/>
            <a:ext cx="2188369" cy="230832"/>
          </a:xfrm>
          <a:prstGeom prst="rect">
            <a:avLst/>
          </a:prstGeom>
          <a:noFill/>
        </p:spPr>
        <p:txBody>
          <a:bodyPr wrap="square">
            <a:spAutoFit/>
          </a:bodyPr>
          <a:lstStyle/>
          <a:p>
            <a:pPr algn="ctr"/>
            <a:r>
              <a:rPr lang="ja-JP" altLang="en-US" sz="900" b="0" i="0" cap="all" dirty="0">
                <a:solidFill>
                  <a:schemeClr val="bg1"/>
                </a:solidFill>
                <a:effectLst/>
                <a:latin typeface="BIZ UDPゴシック" panose="020B0400000000000000" pitchFamily="50" charset="-128"/>
                <a:ea typeface="BIZ UDPゴシック" panose="020B0400000000000000" pitchFamily="50" charset="-128"/>
              </a:rPr>
              <a:t>（出所）</a:t>
            </a:r>
            <a:r>
              <a:rPr lang="en-US" altLang="ja-JP" sz="900" b="0" i="0" cap="all" dirty="0">
                <a:solidFill>
                  <a:schemeClr val="bg1"/>
                </a:solidFill>
                <a:effectLst/>
                <a:latin typeface="BIZ UDPゴシック" panose="020B0400000000000000" pitchFamily="50" charset="-128"/>
                <a:ea typeface="BIZ UDPゴシック" panose="020B0400000000000000" pitchFamily="50" charset="-128"/>
              </a:rPr>
              <a:t>AP/AFLO</a:t>
            </a:r>
            <a:endParaRPr lang="ja-JP" altLang="en-US" sz="900" dirty="0">
              <a:solidFill>
                <a:schemeClr val="bg1"/>
              </a:solidFill>
              <a:latin typeface="BIZ UDPゴシック" panose="020B0400000000000000" pitchFamily="50" charset="-128"/>
              <a:ea typeface="BIZ UDPゴシック" panose="020B0400000000000000" pitchFamily="50" charset="-128"/>
            </a:endParaRPr>
          </a:p>
        </p:txBody>
      </p:sp>
      <p:pic>
        <p:nvPicPr>
          <p:cNvPr id="21510" name="Picture 6" descr="NPJ通信 馬鹿げたウォーゲーム 井上正信">
            <a:extLst>
              <a:ext uri="{FF2B5EF4-FFF2-40B4-BE49-F238E27FC236}">
                <a16:creationId xmlns:a16="http://schemas.microsoft.com/office/drawing/2014/main" id="{6E3902CA-D80A-1040-39F6-F0D54840E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919" y="610712"/>
            <a:ext cx="3952875" cy="60742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E8BFEEE-74BE-E6ED-50A2-84117D6B3F02}"/>
              </a:ext>
            </a:extLst>
          </p:cNvPr>
          <p:cNvSpPr txBox="1"/>
          <p:nvPr/>
        </p:nvSpPr>
        <p:spPr>
          <a:xfrm>
            <a:off x="190500" y="4807526"/>
            <a:ext cx="6915150" cy="1754326"/>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シナリオ・プランニングは「起こりうる複数の未来」を考察し、それに備える戦略を案出するための戦略プランニング手法。</a:t>
            </a:r>
            <a:endParaRPr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その原点は、</a:t>
            </a:r>
            <a:r>
              <a:rPr kumimoji="1" lang="en-US" altLang="ja-JP" dirty="0" err="1">
                <a:latin typeface="BIZ UDPゴシック" panose="020B0400000000000000" pitchFamily="50" charset="-128"/>
                <a:ea typeface="BIZ UDPゴシック" panose="020B0400000000000000" pitchFamily="50" charset="-128"/>
              </a:rPr>
              <a:t>WWⅡ</a:t>
            </a:r>
            <a:r>
              <a:rPr kumimoji="1" lang="ja-JP" altLang="en-US" dirty="0">
                <a:latin typeface="BIZ UDPゴシック" panose="020B0400000000000000" pitchFamily="50" charset="-128"/>
                <a:ea typeface="BIZ UDPゴシック" panose="020B0400000000000000" pitchFamily="50" charset="-128"/>
              </a:rPr>
              <a:t>中の米軍作戦演習に遡り、戦後ランド研究所が、民間領域に適用し、同社を辞めたハーマン・カーン（上の写真の人物）がハドソン研究所で発展させた。</a:t>
            </a:r>
          </a:p>
        </p:txBody>
      </p:sp>
    </p:spTree>
    <p:extLst>
      <p:ext uri="{BB962C8B-B14F-4D97-AF65-F5344CB8AC3E}">
        <p14:creationId xmlns:p14="http://schemas.microsoft.com/office/powerpoint/2010/main" val="347563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メインストリート 1700 番地にある駐車場のあるランドビルの手彩色写真。 1960年代">
            <a:extLst>
              <a:ext uri="{FF2B5EF4-FFF2-40B4-BE49-F238E27FC236}">
                <a16:creationId xmlns:a16="http://schemas.microsoft.com/office/drawing/2014/main" id="{CBC7CB3A-9674-BE65-9DAE-FD2A92C57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0"/>
            <a:ext cx="12184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ECDB43E-0C1B-14F0-B3F3-490ACC2D4DC8}"/>
              </a:ext>
            </a:extLst>
          </p:cNvPr>
          <p:cNvSpPr txBox="1"/>
          <p:nvPr/>
        </p:nvSpPr>
        <p:spPr>
          <a:xfrm>
            <a:off x="439966" y="296957"/>
            <a:ext cx="11472419" cy="646331"/>
          </a:xfrm>
          <a:prstGeom prst="rect">
            <a:avLst/>
          </a:prstGeom>
          <a:noFill/>
        </p:spPr>
        <p:txBody>
          <a:bodyPr wrap="square">
            <a:spAutoFit/>
          </a:bodyPr>
          <a:lstStyle/>
          <a:p>
            <a:pPr algn="ctr"/>
            <a:r>
              <a:rPr lang="en-US" altLang="ja-JP" sz="3600" dirty="0">
                <a:latin typeface="Aptos ExtraBold" panose="020B0004020202020204" pitchFamily="34" charset="0"/>
                <a:ea typeface="BIZ UDPゴシック" panose="020B0400000000000000" pitchFamily="50" charset="-128"/>
              </a:rPr>
              <a:t>RAND</a:t>
            </a:r>
            <a:r>
              <a:rPr lang="ja-JP" altLang="en-US" sz="3600" dirty="0">
                <a:latin typeface="Aptos ExtraBold" panose="020B0004020202020204" pitchFamily="34" charset="0"/>
                <a:ea typeface="BIZ UDPゴシック" panose="020B0400000000000000" pitchFamily="50" charset="-128"/>
              </a:rPr>
              <a:t>は、</a:t>
            </a:r>
            <a:r>
              <a:rPr lang="en-US" altLang="ja-JP" sz="3600" dirty="0">
                <a:solidFill>
                  <a:srgbClr val="7030A0"/>
                </a:solidFill>
                <a:latin typeface="Aptos ExtraBold" panose="020B0004020202020204" pitchFamily="34" charset="0"/>
                <a:ea typeface="BIZ UDPゴシック" panose="020B0400000000000000" pitchFamily="50" charset="-128"/>
              </a:rPr>
              <a:t>R</a:t>
            </a:r>
            <a:r>
              <a:rPr lang="en-US" altLang="ja-JP" sz="3600" dirty="0">
                <a:latin typeface="Aptos ExtraBold" panose="020B0004020202020204" pitchFamily="34" charset="0"/>
                <a:ea typeface="BIZ UDPゴシック" panose="020B0400000000000000" pitchFamily="50" charset="-128"/>
              </a:rPr>
              <a:t>esearch </a:t>
            </a:r>
            <a:r>
              <a:rPr lang="en-US" altLang="ja-JP" sz="3600" dirty="0">
                <a:solidFill>
                  <a:srgbClr val="7030A0"/>
                </a:solidFill>
                <a:latin typeface="Aptos ExtraBold" panose="020B0004020202020204" pitchFamily="34" charset="0"/>
                <a:ea typeface="BIZ UDPゴシック" panose="020B0400000000000000" pitchFamily="50" charset="-128"/>
              </a:rPr>
              <a:t>AND D</a:t>
            </a:r>
            <a:r>
              <a:rPr lang="en-US" altLang="ja-JP" sz="3600" dirty="0">
                <a:latin typeface="Aptos ExtraBold" panose="020B0004020202020204" pitchFamily="34" charset="0"/>
                <a:ea typeface="BIZ UDPゴシック" panose="020B0400000000000000" pitchFamily="50" charset="-128"/>
              </a:rPr>
              <a:t>evelopment</a:t>
            </a:r>
            <a:r>
              <a:rPr lang="ja-JP" altLang="en-US" sz="2800" dirty="0">
                <a:latin typeface="Aptos ExtraBold" panose="020B0004020202020204" pitchFamily="34" charset="0"/>
                <a:ea typeface="BIZ UDPゴシック" panose="020B0400000000000000" pitchFamily="50" charset="-128"/>
              </a:rPr>
              <a:t>（研究開発）</a:t>
            </a:r>
            <a:endParaRPr lang="ja-JP" altLang="en-US" sz="3600" dirty="0">
              <a:latin typeface="Aptos ExtraBold" panose="020B0004020202020204" pitchFamily="34" charset="0"/>
              <a:ea typeface="BIZ UDPゴシック" panose="020B0400000000000000" pitchFamily="50" charset="-128"/>
            </a:endParaRPr>
          </a:p>
        </p:txBody>
      </p:sp>
      <p:pic>
        <p:nvPicPr>
          <p:cNvPr id="7" name="図 6">
            <a:extLst>
              <a:ext uri="{FF2B5EF4-FFF2-40B4-BE49-F238E27FC236}">
                <a16:creationId xmlns:a16="http://schemas.microsoft.com/office/drawing/2014/main" id="{6F1FD308-097D-94DD-1B3B-A8ECE3FFD475}"/>
              </a:ext>
            </a:extLst>
          </p:cNvPr>
          <p:cNvPicPr>
            <a:picLocks noChangeAspect="1"/>
          </p:cNvPicPr>
          <p:nvPr/>
        </p:nvPicPr>
        <p:blipFill>
          <a:blip r:embed="rId3"/>
          <a:stretch>
            <a:fillRect/>
          </a:stretch>
        </p:blipFill>
        <p:spPr>
          <a:xfrm>
            <a:off x="0" y="-232"/>
            <a:ext cx="1240711" cy="1240711"/>
          </a:xfrm>
          <a:prstGeom prst="rect">
            <a:avLst/>
          </a:prstGeom>
        </p:spPr>
      </p:pic>
      <p:sp>
        <p:nvSpPr>
          <p:cNvPr id="10" name="四角形: 角を丸くする 9">
            <a:extLst>
              <a:ext uri="{FF2B5EF4-FFF2-40B4-BE49-F238E27FC236}">
                <a16:creationId xmlns:a16="http://schemas.microsoft.com/office/drawing/2014/main" id="{4113BD46-AF59-EEFF-CB2A-900AAE7C117B}"/>
              </a:ext>
            </a:extLst>
          </p:cNvPr>
          <p:cNvSpPr/>
          <p:nvPr/>
        </p:nvSpPr>
        <p:spPr>
          <a:xfrm>
            <a:off x="198123" y="5641430"/>
            <a:ext cx="2791414" cy="1043438"/>
          </a:xfrm>
          <a:prstGeom prst="roundRect">
            <a:avLst/>
          </a:prstGeom>
          <a:solidFill>
            <a:srgbClr val="C00000"/>
          </a:solidFill>
          <a:ln>
            <a:solidFill>
              <a:srgbClr val="FFFF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400" dirty="0">
                <a:solidFill>
                  <a:schemeClr val="bg1"/>
                </a:solidFill>
                <a:latin typeface="BIZ UDPゴシック" panose="020B0400000000000000" pitchFamily="50" charset="-128"/>
                <a:ea typeface="BIZ UDPゴシック" panose="020B0400000000000000" pitchFamily="50" charset="-128"/>
              </a:rPr>
              <a:t>公共政策</a:t>
            </a:r>
          </a:p>
        </p:txBody>
      </p:sp>
      <p:sp>
        <p:nvSpPr>
          <p:cNvPr id="11" name="四角形: 角を丸くする 10">
            <a:extLst>
              <a:ext uri="{FF2B5EF4-FFF2-40B4-BE49-F238E27FC236}">
                <a16:creationId xmlns:a16="http://schemas.microsoft.com/office/drawing/2014/main" id="{CD31B5A6-334B-6018-8382-5CB371E9245E}"/>
              </a:ext>
            </a:extLst>
          </p:cNvPr>
          <p:cNvSpPr/>
          <p:nvPr/>
        </p:nvSpPr>
        <p:spPr>
          <a:xfrm>
            <a:off x="3192421" y="5641430"/>
            <a:ext cx="2791414" cy="1043438"/>
          </a:xfrm>
          <a:prstGeom prst="roundRect">
            <a:avLst/>
          </a:prstGeom>
          <a:solidFill>
            <a:schemeClr val="accent3">
              <a:lumMod val="50000"/>
            </a:schemeClr>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4400" dirty="0">
                <a:solidFill>
                  <a:schemeClr val="bg1"/>
                </a:solidFill>
                <a:latin typeface="BIZ UDPゴシック" panose="020B0400000000000000" pitchFamily="50" charset="-128"/>
                <a:ea typeface="BIZ UDPゴシック" panose="020B0400000000000000" pitchFamily="50" charset="-128"/>
              </a:rPr>
              <a:t>軍事戦略</a:t>
            </a:r>
            <a:endParaRPr kumimoji="1" lang="ja-JP" altLang="en-US" sz="4400" dirty="0">
              <a:solidFill>
                <a:schemeClr val="bg1"/>
              </a:solidFill>
              <a:latin typeface="BIZ UDPゴシック" panose="020B0400000000000000" pitchFamily="50" charset="-128"/>
              <a:ea typeface="BIZ UDPゴシック" panose="020B0400000000000000" pitchFamily="50" charset="-128"/>
            </a:endParaRPr>
          </a:p>
        </p:txBody>
      </p:sp>
      <p:sp>
        <p:nvSpPr>
          <p:cNvPr id="5" name="四角形: 角を丸くする 4">
            <a:extLst>
              <a:ext uri="{FF2B5EF4-FFF2-40B4-BE49-F238E27FC236}">
                <a16:creationId xmlns:a16="http://schemas.microsoft.com/office/drawing/2014/main" id="{F2785C50-0479-69E6-2630-D6AFC7AF449A}"/>
              </a:ext>
            </a:extLst>
          </p:cNvPr>
          <p:cNvSpPr/>
          <p:nvPr/>
        </p:nvSpPr>
        <p:spPr>
          <a:xfrm>
            <a:off x="6208167" y="5641430"/>
            <a:ext cx="2791414" cy="1043438"/>
          </a:xfrm>
          <a:prstGeom prst="roundRect">
            <a:avLst/>
          </a:prstGeom>
          <a:solidFill>
            <a:srgbClr val="FFC0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4400" dirty="0">
                <a:solidFill>
                  <a:schemeClr val="bg1"/>
                </a:solidFill>
                <a:latin typeface="BIZ UDPゴシック" panose="020B0400000000000000" pitchFamily="50" charset="-128"/>
                <a:ea typeface="BIZ UDPゴシック" panose="020B0400000000000000" pitchFamily="50" charset="-128"/>
              </a:rPr>
              <a:t>技術戦略</a:t>
            </a:r>
            <a:endParaRPr kumimoji="1" lang="ja-JP" altLang="en-US" sz="4400" dirty="0">
              <a:solidFill>
                <a:schemeClr val="bg1"/>
              </a:solidFill>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75FE04CF-80EB-475F-4D68-05EA3F73080B}"/>
              </a:ext>
            </a:extLst>
          </p:cNvPr>
          <p:cNvSpPr/>
          <p:nvPr/>
        </p:nvSpPr>
        <p:spPr>
          <a:xfrm>
            <a:off x="9193733" y="5641430"/>
            <a:ext cx="2791414" cy="1043438"/>
          </a:xfrm>
          <a:prstGeom prst="roundRect">
            <a:avLst/>
          </a:prstGeom>
          <a:solidFill>
            <a:srgbClr val="00B0F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400" dirty="0">
                <a:solidFill>
                  <a:schemeClr val="bg1"/>
                </a:solidFill>
                <a:latin typeface="BIZ UDPゴシック" panose="020B0400000000000000" pitchFamily="50" charset="-128"/>
                <a:ea typeface="BIZ UDPゴシック" panose="020B0400000000000000" pitchFamily="50" charset="-128"/>
              </a:rPr>
              <a:t>将来予測</a:t>
            </a:r>
          </a:p>
        </p:txBody>
      </p:sp>
    </p:spTree>
    <p:extLst>
      <p:ext uri="{BB962C8B-B14F-4D97-AF65-F5344CB8AC3E}">
        <p14:creationId xmlns:p14="http://schemas.microsoft.com/office/powerpoint/2010/main" val="2362549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CC899C3-1F26-A00B-09CF-3E912AC5BCC7}"/>
              </a:ext>
            </a:extLst>
          </p:cNvPr>
          <p:cNvPicPr>
            <a:picLocks noChangeAspect="1"/>
          </p:cNvPicPr>
          <p:nvPr/>
        </p:nvPicPr>
        <p:blipFill>
          <a:blip r:embed="rId2"/>
          <a:stretch>
            <a:fillRect/>
          </a:stretch>
        </p:blipFill>
        <p:spPr>
          <a:xfrm>
            <a:off x="5738943" y="488437"/>
            <a:ext cx="5995857" cy="6235692"/>
          </a:xfrm>
          <a:prstGeom prst="rect">
            <a:avLst/>
          </a:prstGeom>
        </p:spPr>
      </p:pic>
      <p:pic>
        <p:nvPicPr>
          <p:cNvPr id="11" name="図 10">
            <a:extLst>
              <a:ext uri="{FF2B5EF4-FFF2-40B4-BE49-F238E27FC236}">
                <a16:creationId xmlns:a16="http://schemas.microsoft.com/office/drawing/2014/main" id="{7A9D87AB-85F9-3349-4A88-DC16B4D92598}"/>
              </a:ext>
            </a:extLst>
          </p:cNvPr>
          <p:cNvPicPr>
            <a:picLocks noChangeAspect="1"/>
          </p:cNvPicPr>
          <p:nvPr/>
        </p:nvPicPr>
        <p:blipFill>
          <a:blip r:embed="rId3"/>
          <a:stretch>
            <a:fillRect/>
          </a:stretch>
        </p:blipFill>
        <p:spPr>
          <a:xfrm>
            <a:off x="457200" y="488438"/>
            <a:ext cx="4854438" cy="6363902"/>
          </a:xfrm>
          <a:prstGeom prst="rect">
            <a:avLst/>
          </a:prstGeom>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latin typeface="Amasis MT Pro Black" panose="02040A04050005020304" pitchFamily="18" charset="0"/>
                <a:ea typeface="BIZ UDPゴシック" panose="020B0400000000000000" pitchFamily="50" charset="-128"/>
              </a:rPr>
              <a:t>Air</a:t>
            </a:r>
            <a:r>
              <a:rPr lang="ja-JP" altLang="en-US" sz="2800" b="1" dirty="0">
                <a:latin typeface="Amasis MT Pro Black" panose="02040A04050005020304" pitchFamily="18" charset="0"/>
                <a:ea typeface="BIZ UDPゴシック" panose="020B0400000000000000" pitchFamily="50" charset="-128"/>
              </a:rPr>
              <a:t> </a:t>
            </a:r>
            <a:r>
              <a:rPr lang="en-US" altLang="ja-JP" sz="2800" b="1" dirty="0">
                <a:latin typeface="Amasis MT Pro Black" panose="02040A04050005020304" pitchFamily="18" charset="0"/>
                <a:ea typeface="BIZ UDPゴシック" panose="020B0400000000000000" pitchFamily="50" charset="-128"/>
              </a:rPr>
              <a:t>Force</a:t>
            </a:r>
            <a:r>
              <a:rPr lang="ja-JP" altLang="en-US" sz="2800" b="1" dirty="0">
                <a:latin typeface="Amasis MT Pro Black" panose="02040A04050005020304" pitchFamily="18" charset="0"/>
                <a:ea typeface="BIZ UDPゴシック" panose="020B0400000000000000" pitchFamily="50" charset="-128"/>
              </a:rPr>
              <a:t> </a:t>
            </a:r>
            <a:r>
              <a:rPr lang="en-US" altLang="ja-JP" sz="2800" b="1" dirty="0">
                <a:latin typeface="Amasis MT Pro Black" panose="02040A04050005020304" pitchFamily="18" charset="0"/>
                <a:ea typeface="BIZ UDPゴシック" panose="020B0400000000000000" pitchFamily="50" charset="-128"/>
              </a:rPr>
              <a:t>Global</a:t>
            </a:r>
            <a:r>
              <a:rPr lang="ja-JP" altLang="en-US" sz="2800" b="1" dirty="0">
                <a:latin typeface="Amasis MT Pro Black" panose="02040A04050005020304" pitchFamily="18" charset="0"/>
                <a:ea typeface="BIZ UDPゴシック" panose="020B0400000000000000" pitchFamily="50" charset="-128"/>
              </a:rPr>
              <a:t> </a:t>
            </a:r>
            <a:r>
              <a:rPr lang="en-US" altLang="ja-JP" sz="2800" b="1" dirty="0">
                <a:latin typeface="Amasis MT Pro Black" panose="02040A04050005020304" pitchFamily="18" charset="0"/>
                <a:ea typeface="BIZ UDPゴシック" panose="020B0400000000000000" pitchFamily="50" charset="-128"/>
              </a:rPr>
              <a:t>Futures</a:t>
            </a:r>
            <a:r>
              <a:rPr lang="ja-JP" altLang="en-US" sz="2800" b="1" dirty="0">
                <a:latin typeface="Amasis MT Pro Black" panose="02040A04050005020304" pitchFamily="18" charset="0"/>
                <a:ea typeface="BIZ UDPゴシック" panose="020B0400000000000000" pitchFamily="50" charset="-128"/>
              </a:rPr>
              <a:t> </a:t>
            </a:r>
            <a:r>
              <a:rPr lang="en-US" altLang="ja-JP" sz="2800" b="1" dirty="0">
                <a:latin typeface="Amasis MT Pro Black" panose="02040A04050005020304" pitchFamily="18" charset="0"/>
                <a:ea typeface="BIZ UDPゴシック" panose="020B0400000000000000" pitchFamily="50" charset="-128"/>
              </a:rPr>
              <a:t>Report</a:t>
            </a:r>
            <a:endParaRPr kumimoji="1" lang="ja-JP" altLang="en-US" sz="2800" b="1" dirty="0">
              <a:latin typeface="Amasis MT Pro Black" panose="02040A04050005020304" pitchFamily="18" charset="0"/>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92C29032-7F94-F599-F399-E512DF26954B}"/>
              </a:ext>
            </a:extLst>
          </p:cNvPr>
          <p:cNvSpPr txBox="1"/>
          <p:nvPr/>
        </p:nvSpPr>
        <p:spPr>
          <a:xfrm>
            <a:off x="8882205" y="133871"/>
            <a:ext cx="3309795" cy="261610"/>
          </a:xfrm>
          <a:prstGeom prst="rect">
            <a:avLst/>
          </a:prstGeom>
          <a:noFill/>
        </p:spPr>
        <p:txBody>
          <a:bodyPr wrap="square">
            <a:spAutoFit/>
          </a:bodyPr>
          <a:lstStyle/>
          <a:p>
            <a:pPr algn="ctr"/>
            <a:r>
              <a:rPr lang="en-US" altLang="ja-JP" sz="1100" dirty="0">
                <a:solidFill>
                  <a:schemeClr val="bg1"/>
                </a:solidFill>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GLOBAL FUTURES REPORT (af.mil)</a:t>
            </a:r>
            <a:endParaRPr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3A4B9C66-F121-9685-BDDF-A34935BB5507}"/>
              </a:ext>
            </a:extLst>
          </p:cNvPr>
          <p:cNvSpPr txBox="1"/>
          <p:nvPr/>
        </p:nvSpPr>
        <p:spPr>
          <a:xfrm rot="20553981">
            <a:off x="6709359" y="3244334"/>
            <a:ext cx="3861098" cy="369332"/>
          </a:xfrm>
          <a:custGeom>
            <a:avLst/>
            <a:gdLst>
              <a:gd name="connsiteX0" fmla="*/ 0 w 3861098"/>
              <a:gd name="connsiteY0" fmla="*/ 0 h 369332"/>
              <a:gd name="connsiteX1" fmla="*/ 590196 w 3861098"/>
              <a:gd name="connsiteY1" fmla="*/ 0 h 369332"/>
              <a:gd name="connsiteX2" fmla="*/ 1025949 w 3861098"/>
              <a:gd name="connsiteY2" fmla="*/ 0 h 369332"/>
              <a:gd name="connsiteX3" fmla="*/ 1654756 w 3861098"/>
              <a:gd name="connsiteY3" fmla="*/ 0 h 369332"/>
              <a:gd name="connsiteX4" fmla="*/ 2283564 w 3861098"/>
              <a:gd name="connsiteY4" fmla="*/ 0 h 369332"/>
              <a:gd name="connsiteX5" fmla="*/ 2719316 w 3861098"/>
              <a:gd name="connsiteY5" fmla="*/ 0 h 369332"/>
              <a:gd name="connsiteX6" fmla="*/ 3193680 w 3861098"/>
              <a:gd name="connsiteY6" fmla="*/ 0 h 369332"/>
              <a:gd name="connsiteX7" fmla="*/ 3861098 w 3861098"/>
              <a:gd name="connsiteY7" fmla="*/ 0 h 369332"/>
              <a:gd name="connsiteX8" fmla="*/ 3861098 w 3861098"/>
              <a:gd name="connsiteY8" fmla="*/ 369332 h 369332"/>
              <a:gd name="connsiteX9" fmla="*/ 3309513 w 3861098"/>
              <a:gd name="connsiteY9" fmla="*/ 369332 h 369332"/>
              <a:gd name="connsiteX10" fmla="*/ 2719316 w 3861098"/>
              <a:gd name="connsiteY10" fmla="*/ 369332 h 369332"/>
              <a:gd name="connsiteX11" fmla="*/ 2244953 w 3861098"/>
              <a:gd name="connsiteY11" fmla="*/ 369332 h 369332"/>
              <a:gd name="connsiteX12" fmla="*/ 1616145 w 3861098"/>
              <a:gd name="connsiteY12" fmla="*/ 369332 h 369332"/>
              <a:gd name="connsiteX13" fmla="*/ 1141782 w 3861098"/>
              <a:gd name="connsiteY13" fmla="*/ 369332 h 369332"/>
              <a:gd name="connsiteX14" fmla="*/ 706029 w 3861098"/>
              <a:gd name="connsiteY14" fmla="*/ 369332 h 369332"/>
              <a:gd name="connsiteX15" fmla="*/ 0 w 3861098"/>
              <a:gd name="connsiteY15" fmla="*/ 369332 h 369332"/>
              <a:gd name="connsiteX16" fmla="*/ 0 w 3861098"/>
              <a:gd name="connsiteY1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61098" h="369332" fill="none" extrusionOk="0">
                <a:moveTo>
                  <a:pt x="0" y="0"/>
                </a:moveTo>
                <a:cubicBezTo>
                  <a:pt x="273827" y="-10949"/>
                  <a:pt x="454169" y="4648"/>
                  <a:pt x="590196" y="0"/>
                </a:cubicBezTo>
                <a:cubicBezTo>
                  <a:pt x="726223" y="-4648"/>
                  <a:pt x="904127" y="49937"/>
                  <a:pt x="1025949" y="0"/>
                </a:cubicBezTo>
                <a:cubicBezTo>
                  <a:pt x="1147771" y="-49937"/>
                  <a:pt x="1421452" y="13484"/>
                  <a:pt x="1654756" y="0"/>
                </a:cubicBezTo>
                <a:cubicBezTo>
                  <a:pt x="1888060" y="-13484"/>
                  <a:pt x="2074623" y="25524"/>
                  <a:pt x="2283564" y="0"/>
                </a:cubicBezTo>
                <a:cubicBezTo>
                  <a:pt x="2492505" y="-25524"/>
                  <a:pt x="2517166" y="5176"/>
                  <a:pt x="2719316" y="0"/>
                </a:cubicBezTo>
                <a:cubicBezTo>
                  <a:pt x="2921466" y="-5176"/>
                  <a:pt x="3062061" y="35742"/>
                  <a:pt x="3193680" y="0"/>
                </a:cubicBezTo>
                <a:cubicBezTo>
                  <a:pt x="3325299" y="-35742"/>
                  <a:pt x="3596809" y="52056"/>
                  <a:pt x="3861098" y="0"/>
                </a:cubicBezTo>
                <a:cubicBezTo>
                  <a:pt x="3896757" y="121364"/>
                  <a:pt x="3839480" y="226019"/>
                  <a:pt x="3861098" y="369332"/>
                </a:cubicBezTo>
                <a:cubicBezTo>
                  <a:pt x="3705072" y="412284"/>
                  <a:pt x="3517893" y="323314"/>
                  <a:pt x="3309513" y="369332"/>
                </a:cubicBezTo>
                <a:cubicBezTo>
                  <a:pt x="3101133" y="415350"/>
                  <a:pt x="2996169" y="335119"/>
                  <a:pt x="2719316" y="369332"/>
                </a:cubicBezTo>
                <a:cubicBezTo>
                  <a:pt x="2442463" y="403545"/>
                  <a:pt x="2468514" y="336434"/>
                  <a:pt x="2244953" y="369332"/>
                </a:cubicBezTo>
                <a:cubicBezTo>
                  <a:pt x="2021392" y="402230"/>
                  <a:pt x="1814628" y="337455"/>
                  <a:pt x="1616145" y="369332"/>
                </a:cubicBezTo>
                <a:cubicBezTo>
                  <a:pt x="1417662" y="401209"/>
                  <a:pt x="1258585" y="332798"/>
                  <a:pt x="1141782" y="369332"/>
                </a:cubicBezTo>
                <a:cubicBezTo>
                  <a:pt x="1024979" y="405866"/>
                  <a:pt x="904211" y="363536"/>
                  <a:pt x="706029" y="369332"/>
                </a:cubicBezTo>
                <a:cubicBezTo>
                  <a:pt x="507847" y="375128"/>
                  <a:pt x="274790" y="330766"/>
                  <a:pt x="0" y="369332"/>
                </a:cubicBezTo>
                <a:cubicBezTo>
                  <a:pt x="-33457" y="194868"/>
                  <a:pt x="4453" y="144785"/>
                  <a:pt x="0" y="0"/>
                </a:cubicBezTo>
                <a:close/>
              </a:path>
              <a:path w="3861098" h="369332" stroke="0" extrusionOk="0">
                <a:moveTo>
                  <a:pt x="0" y="0"/>
                </a:moveTo>
                <a:cubicBezTo>
                  <a:pt x="162809" y="-74425"/>
                  <a:pt x="346727" y="51004"/>
                  <a:pt x="628807" y="0"/>
                </a:cubicBezTo>
                <a:cubicBezTo>
                  <a:pt x="910887" y="-51004"/>
                  <a:pt x="1033684" y="30348"/>
                  <a:pt x="1141782" y="0"/>
                </a:cubicBezTo>
                <a:cubicBezTo>
                  <a:pt x="1249880" y="-30348"/>
                  <a:pt x="1574529" y="32092"/>
                  <a:pt x="1770589" y="0"/>
                </a:cubicBezTo>
                <a:cubicBezTo>
                  <a:pt x="1966649" y="-32092"/>
                  <a:pt x="2100354" y="18585"/>
                  <a:pt x="2360786" y="0"/>
                </a:cubicBezTo>
                <a:cubicBezTo>
                  <a:pt x="2621218" y="-18585"/>
                  <a:pt x="2694325" y="2317"/>
                  <a:pt x="2835149" y="0"/>
                </a:cubicBezTo>
                <a:cubicBezTo>
                  <a:pt x="2975973" y="-2317"/>
                  <a:pt x="3591935" y="59604"/>
                  <a:pt x="3861098" y="0"/>
                </a:cubicBezTo>
                <a:cubicBezTo>
                  <a:pt x="3869681" y="87050"/>
                  <a:pt x="3852959" y="221196"/>
                  <a:pt x="3861098" y="369332"/>
                </a:cubicBezTo>
                <a:cubicBezTo>
                  <a:pt x="3756096" y="404928"/>
                  <a:pt x="3604234" y="319986"/>
                  <a:pt x="3348124" y="369332"/>
                </a:cubicBezTo>
                <a:cubicBezTo>
                  <a:pt x="3092014" y="418678"/>
                  <a:pt x="3004246" y="343263"/>
                  <a:pt x="2835149" y="369332"/>
                </a:cubicBezTo>
                <a:cubicBezTo>
                  <a:pt x="2666052" y="395401"/>
                  <a:pt x="2499919" y="315061"/>
                  <a:pt x="2283564" y="369332"/>
                </a:cubicBezTo>
                <a:cubicBezTo>
                  <a:pt x="2067210" y="423603"/>
                  <a:pt x="1930036" y="327020"/>
                  <a:pt x="1809200" y="369332"/>
                </a:cubicBezTo>
                <a:cubicBezTo>
                  <a:pt x="1688364" y="411644"/>
                  <a:pt x="1482634" y="334240"/>
                  <a:pt x="1334837" y="369332"/>
                </a:cubicBezTo>
                <a:cubicBezTo>
                  <a:pt x="1187040" y="404424"/>
                  <a:pt x="1042900" y="339738"/>
                  <a:pt x="783251" y="369332"/>
                </a:cubicBezTo>
                <a:cubicBezTo>
                  <a:pt x="523602" y="398926"/>
                  <a:pt x="159949" y="337579"/>
                  <a:pt x="0" y="369332"/>
                </a:cubicBezTo>
                <a:cubicBezTo>
                  <a:pt x="-12521" y="274602"/>
                  <a:pt x="40426" y="147978"/>
                  <a:pt x="0" y="0"/>
                </a:cubicBezTo>
                <a:close/>
              </a:path>
            </a:pathLst>
          </a:custGeom>
          <a:solidFill>
            <a:schemeClr val="bg1"/>
          </a:solidFill>
          <a:ln w="76200">
            <a:solidFill>
              <a:srgbClr val="C0000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txBody>
          <a:bodyPr wrap="square">
            <a:spAutoFit/>
          </a:bodyPr>
          <a:lstStyle/>
          <a:p>
            <a:pPr algn="ctr"/>
            <a:r>
              <a:rPr lang="en-US" altLang="ja-JP" dirty="0">
                <a:latin typeface="BIZ UDPゴシック" panose="020B0400000000000000" pitchFamily="50" charset="-128"/>
                <a:ea typeface="BIZ UDPゴシック" panose="020B0400000000000000" pitchFamily="50" charset="-128"/>
              </a:rPr>
              <a:t>KEY TRENDS BY SCENARIO</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45984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A1CC97A-CCA8-BF36-1DF2-C2350EA5F404}"/>
              </a:ext>
            </a:extLst>
          </p:cNvPr>
          <p:cNvPicPr>
            <a:picLocks noChangeAspect="1"/>
          </p:cNvPicPr>
          <p:nvPr/>
        </p:nvPicPr>
        <p:blipFill>
          <a:blip r:embed="rId2"/>
          <a:stretch>
            <a:fillRect/>
          </a:stretch>
        </p:blipFill>
        <p:spPr>
          <a:xfrm rot="16200000">
            <a:off x="2980714" y="-1950516"/>
            <a:ext cx="6426514" cy="11190517"/>
          </a:xfrm>
          <a:prstGeom prst="rect">
            <a:avLst/>
          </a:prstGeom>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Amasis MT Pro Black" panose="02040A04050005020304" pitchFamily="18" charset="0"/>
                <a:ea typeface="BIZ UDPゴシック" panose="020B0400000000000000" pitchFamily="50" charset="-128"/>
              </a:rPr>
              <a:t>Air</a:t>
            </a:r>
            <a:r>
              <a:rPr lang="ja-JP" altLang="en-US" sz="2400" b="1" dirty="0">
                <a:latin typeface="Amasis MT Pro Black" panose="02040A04050005020304" pitchFamily="18" charset="0"/>
                <a:ea typeface="BIZ UDPゴシック" panose="020B0400000000000000" pitchFamily="50" charset="-128"/>
              </a:rPr>
              <a:t> </a:t>
            </a:r>
            <a:r>
              <a:rPr lang="en-US" altLang="ja-JP" sz="2400" b="1" dirty="0">
                <a:latin typeface="Amasis MT Pro Black" panose="02040A04050005020304" pitchFamily="18" charset="0"/>
                <a:ea typeface="BIZ UDPゴシック" panose="020B0400000000000000" pitchFamily="50" charset="-128"/>
              </a:rPr>
              <a:t>Force</a:t>
            </a:r>
            <a:r>
              <a:rPr lang="ja-JP" altLang="en-US" sz="2400" b="1" dirty="0">
                <a:latin typeface="Amasis MT Pro Black" panose="02040A04050005020304" pitchFamily="18" charset="0"/>
                <a:ea typeface="BIZ UDPゴシック" panose="020B0400000000000000" pitchFamily="50" charset="-128"/>
              </a:rPr>
              <a:t> </a:t>
            </a:r>
            <a:r>
              <a:rPr lang="en-US" altLang="ja-JP" sz="2400" b="1" dirty="0">
                <a:latin typeface="Amasis MT Pro Black" panose="02040A04050005020304" pitchFamily="18" charset="0"/>
                <a:ea typeface="BIZ UDPゴシック" panose="020B0400000000000000" pitchFamily="50" charset="-128"/>
              </a:rPr>
              <a:t>Global</a:t>
            </a:r>
            <a:r>
              <a:rPr lang="ja-JP" altLang="en-US" sz="2400" b="1" dirty="0">
                <a:latin typeface="Amasis MT Pro Black" panose="02040A04050005020304" pitchFamily="18" charset="0"/>
                <a:ea typeface="BIZ UDPゴシック" panose="020B0400000000000000" pitchFamily="50" charset="-128"/>
              </a:rPr>
              <a:t> </a:t>
            </a:r>
            <a:r>
              <a:rPr lang="en-US" altLang="ja-JP" sz="2400" b="1" dirty="0">
                <a:latin typeface="Amasis MT Pro Black" panose="02040A04050005020304" pitchFamily="18" charset="0"/>
                <a:ea typeface="BIZ UDPゴシック" panose="020B0400000000000000" pitchFamily="50" charset="-128"/>
              </a:rPr>
              <a:t>Futures</a:t>
            </a:r>
            <a:r>
              <a:rPr lang="ja-JP" altLang="en-US" sz="2400" b="1" dirty="0">
                <a:latin typeface="Amasis MT Pro Black" panose="02040A04050005020304" pitchFamily="18" charset="0"/>
                <a:ea typeface="BIZ UDPゴシック" panose="020B0400000000000000" pitchFamily="50" charset="-128"/>
              </a:rPr>
              <a:t> </a:t>
            </a:r>
            <a:r>
              <a:rPr lang="en-US" altLang="ja-JP" sz="2400" b="1" dirty="0">
                <a:latin typeface="Amasis MT Pro Black" panose="02040A04050005020304" pitchFamily="18" charset="0"/>
                <a:ea typeface="BIZ UDPゴシック" panose="020B0400000000000000" pitchFamily="50" charset="-128"/>
              </a:rPr>
              <a:t>Report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83069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四角形: 角を丸くする 17">
            <a:extLst>
              <a:ext uri="{FF2B5EF4-FFF2-40B4-BE49-F238E27FC236}">
                <a16:creationId xmlns:a16="http://schemas.microsoft.com/office/drawing/2014/main" id="{F39AA4CB-F82D-CF1B-33E8-3F39C929F000}"/>
              </a:ext>
            </a:extLst>
          </p:cNvPr>
          <p:cNvSpPr/>
          <p:nvPr/>
        </p:nvSpPr>
        <p:spPr>
          <a:xfrm>
            <a:off x="9230186" y="546924"/>
            <a:ext cx="2885614" cy="1993334"/>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lumMod val="85000"/>
                    <a:lumOff val="15000"/>
                  </a:schemeClr>
                </a:solidFill>
                <a:latin typeface="BIZ UDPゴシック" panose="020B0400000000000000" pitchFamily="50" charset="-128"/>
                <a:ea typeface="BIZ UDPゴシック" panose="020B0400000000000000" pitchFamily="50" charset="-128"/>
              </a:rPr>
              <a:t>見積り</a:t>
            </a:r>
            <a:endParaRPr kumimoji="1" lang="en-US" altLang="ja-JP" sz="24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pPr algn="ctr"/>
            <a:r>
              <a:rPr kumimoji="1" lang="ja-JP" altLang="en-US" sz="2400" b="1" dirty="0">
                <a:solidFill>
                  <a:schemeClr val="tx1">
                    <a:lumMod val="85000"/>
                    <a:lumOff val="15000"/>
                  </a:schemeClr>
                </a:solidFill>
                <a:latin typeface="BIZ UDPゴシック" panose="020B0400000000000000" pitchFamily="50" charset="-128"/>
                <a:ea typeface="BIZ UDPゴシック" panose="020B0400000000000000" pitchFamily="50" charset="-128"/>
              </a:rPr>
              <a:t>インテリジェンス</a:t>
            </a:r>
            <a:endParaRPr kumimoji="1" lang="en-US" altLang="ja-JP" sz="24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pPr algn="ctr"/>
            <a:r>
              <a:rPr kumimoji="1" lang="ja-JP" altLang="en-US" sz="1600" b="1" dirty="0">
                <a:solidFill>
                  <a:schemeClr val="tx1">
                    <a:lumMod val="85000"/>
                    <a:lumOff val="15000"/>
                  </a:schemeClr>
                </a:solidFill>
                <a:latin typeface="BIZ UDPゴシック" panose="020B0400000000000000" pitchFamily="50" charset="-128"/>
                <a:ea typeface="BIZ UDPゴシック" panose="020B0400000000000000" pitchFamily="50" charset="-128"/>
              </a:rPr>
              <a:t>（将来の体系的な見積り）</a:t>
            </a:r>
            <a:endParaRPr kumimoji="1" lang="en-US" altLang="ja-JP" sz="16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pPr algn="ctr"/>
            <a:endParaRPr kumimoji="1" lang="en-US" altLang="ja-JP" sz="10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r>
              <a:rPr lang="ja-JP" altLang="en-US" b="1" dirty="0">
                <a:solidFill>
                  <a:schemeClr val="tx1">
                    <a:lumMod val="85000"/>
                    <a:lumOff val="15000"/>
                  </a:schemeClr>
                </a:solidFill>
                <a:latin typeface="BIZ UDPゴシック" panose="020B0400000000000000" pitchFamily="50" charset="-128"/>
                <a:ea typeface="BIZ UDPゴシック" panose="020B0400000000000000" pitchFamily="50" charset="-128"/>
              </a:rPr>
              <a:t>・～かも知れない？</a:t>
            </a:r>
            <a:endParaRPr lang="en-US" altLang="ja-JP"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r>
              <a:rPr kumimoji="1" lang="ja-JP" altLang="en-US" b="1" dirty="0">
                <a:solidFill>
                  <a:schemeClr val="tx1">
                    <a:lumMod val="85000"/>
                    <a:lumOff val="15000"/>
                  </a:schemeClr>
                </a:solidFill>
                <a:latin typeface="BIZ UDPゴシック" panose="020B0400000000000000" pitchFamily="50" charset="-128"/>
                <a:ea typeface="BIZ UDPゴシック" panose="020B0400000000000000" pitchFamily="50" charset="-128"/>
              </a:rPr>
              <a:t>・～起こるかもしれない</a:t>
            </a:r>
            <a:endParaRPr kumimoji="1" lang="en-US" altLang="ja-JP"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rgbClr val="002060"/>
          </a:solidFill>
          <a:ln>
            <a:noFill/>
          </a:ln>
        </p:spPr>
        <p:txBody>
          <a:bodyPr wrap="square" rtlCol="0">
            <a:spAutoFit/>
          </a:bodyPr>
          <a:lstStyle/>
          <a:p>
            <a:pPr algn="ctr"/>
            <a:r>
              <a:rPr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a:t>
            </a:r>
            <a:r>
              <a:rPr kumimoji="1" lang="ja-JP" altLang="en-US" sz="1200" b="1" dirty="0">
                <a:solidFill>
                  <a:schemeClr val="bg1"/>
                </a:solidFill>
                <a:latin typeface="BIZ UDゴシック" panose="020B0400000000000000" pitchFamily="49" charset="-128"/>
                <a:ea typeface="BIZ UDゴシック" panose="020B0400000000000000" pitchFamily="49" charset="-128"/>
              </a:rPr>
              <a:t>～軍事諜報組織の戦前から戦後～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情報収集から未来予測</a:t>
            </a:r>
            <a:endParaRPr kumimoji="1" lang="ja-JP" altLang="en-US" sz="2400" b="1" dirty="0">
              <a:latin typeface="BIZ UDPゴシック" panose="020B0400000000000000" pitchFamily="50" charset="-128"/>
              <a:ea typeface="BIZ UDPゴシック" panose="020B0400000000000000" pitchFamily="50" charset="-128"/>
            </a:endParaRPr>
          </a:p>
        </p:txBody>
      </p:sp>
      <p:cxnSp>
        <p:nvCxnSpPr>
          <p:cNvPr id="7" name="直線矢印コネクタ 6">
            <a:extLst>
              <a:ext uri="{FF2B5EF4-FFF2-40B4-BE49-F238E27FC236}">
                <a16:creationId xmlns:a16="http://schemas.microsoft.com/office/drawing/2014/main" id="{51104E82-C3B0-23CE-6BA5-BA18E97188F9}"/>
              </a:ext>
            </a:extLst>
          </p:cNvPr>
          <p:cNvCxnSpPr>
            <a:cxnSpLocks/>
          </p:cNvCxnSpPr>
          <p:nvPr/>
        </p:nvCxnSpPr>
        <p:spPr>
          <a:xfrm flipV="1">
            <a:off x="547255" y="879765"/>
            <a:ext cx="0" cy="527165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588C1049-8163-5A18-933C-67324DC1F4CE}"/>
              </a:ext>
            </a:extLst>
          </p:cNvPr>
          <p:cNvCxnSpPr>
            <a:cxnSpLocks/>
          </p:cNvCxnSpPr>
          <p:nvPr/>
        </p:nvCxnSpPr>
        <p:spPr>
          <a:xfrm>
            <a:off x="547255" y="6120245"/>
            <a:ext cx="11381509"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4C026C62-138C-C7F7-C9A3-74B8941EE6BE}"/>
              </a:ext>
            </a:extLst>
          </p:cNvPr>
          <p:cNvSpPr/>
          <p:nvPr/>
        </p:nvSpPr>
        <p:spPr>
          <a:xfrm>
            <a:off x="706586" y="4662009"/>
            <a:ext cx="9199413" cy="1260763"/>
          </a:xfrm>
          <a:prstGeom prst="round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基礎インテリジェンス</a:t>
            </a:r>
            <a:endParaRPr kumimoji="1" lang="en-US" altLang="ja-JP" sz="2400" b="1" dirty="0">
              <a:latin typeface="BIZ UDPゴシック" panose="020B0400000000000000" pitchFamily="50" charset="-128"/>
              <a:ea typeface="BIZ UDPゴシック" panose="020B0400000000000000" pitchFamily="50" charset="-128"/>
            </a:endParaRPr>
          </a:p>
          <a:p>
            <a:pPr algn="ctr"/>
            <a:endParaRPr kumimoji="1" lang="en-US" altLang="ja-JP" b="1" dirty="0">
              <a:latin typeface="BIZ UDPゴシック" panose="020B0400000000000000" pitchFamily="50" charset="-128"/>
              <a:ea typeface="BIZ UDPゴシック" panose="020B0400000000000000" pitchFamily="50" charset="-128"/>
            </a:endParaRPr>
          </a:p>
          <a:p>
            <a:pPr algn="ctr"/>
            <a:r>
              <a:rPr lang="ja-JP" altLang="en-US" sz="2400" b="1" dirty="0">
                <a:latin typeface="BIZ UDPゴシック" panose="020B0400000000000000" pitchFamily="50" charset="-128"/>
                <a:ea typeface="BIZ UDPゴシック" panose="020B0400000000000000" pitchFamily="50" charset="-128"/>
              </a:rPr>
              <a:t>地理、歴史、政治、社会、経済、軍事など全般把握</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6" name="矢印: 右 15">
            <a:extLst>
              <a:ext uri="{FF2B5EF4-FFF2-40B4-BE49-F238E27FC236}">
                <a16:creationId xmlns:a16="http://schemas.microsoft.com/office/drawing/2014/main" id="{E68E2FEB-1C5A-A82F-0668-58806913AF9B}"/>
              </a:ext>
            </a:extLst>
          </p:cNvPr>
          <p:cNvSpPr/>
          <p:nvPr/>
        </p:nvSpPr>
        <p:spPr>
          <a:xfrm rot="19986684">
            <a:off x="85135" y="3470921"/>
            <a:ext cx="9799340" cy="574964"/>
          </a:xfrm>
          <a:prstGeom prst="rightArrow">
            <a:avLst/>
          </a:prstGeom>
          <a:solidFill>
            <a:schemeClr val="bg2">
              <a:lumMod val="90000"/>
            </a:schemeClr>
          </a:solidFill>
          <a:ln>
            <a:noFill/>
          </a:ln>
          <a:effectLst>
            <a:glow rad="101600">
              <a:schemeClr val="accent3">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2A58EEA9-1973-2F21-F9A0-101ECD2BB46E}"/>
              </a:ext>
            </a:extLst>
          </p:cNvPr>
          <p:cNvSpPr/>
          <p:nvPr/>
        </p:nvSpPr>
        <p:spPr>
          <a:xfrm>
            <a:off x="6628994" y="2709711"/>
            <a:ext cx="3816923" cy="1749136"/>
          </a:xfrm>
          <a:prstGeom prst="round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動態インテリジェンス</a:t>
            </a:r>
            <a:endParaRPr kumimoji="1" lang="en-US" altLang="ja-JP" sz="2400" b="1" dirty="0">
              <a:latin typeface="BIZ UDPゴシック" panose="020B0400000000000000" pitchFamily="50" charset="-128"/>
              <a:ea typeface="BIZ UDPゴシック" panose="020B0400000000000000" pitchFamily="50" charset="-128"/>
            </a:endParaRPr>
          </a:p>
          <a:p>
            <a:pPr algn="ctr"/>
            <a:r>
              <a:rPr kumimoji="1" lang="ja-JP" altLang="en-US" sz="1400" b="1" dirty="0">
                <a:latin typeface="BIZ UDPゴシック" panose="020B0400000000000000" pitchFamily="50" charset="-128"/>
                <a:ea typeface="BIZ UDPゴシック" panose="020B0400000000000000" pitchFamily="50" charset="-128"/>
              </a:rPr>
              <a:t>（現在起きている事象の分析）</a:t>
            </a:r>
            <a:endParaRPr kumimoji="1" lang="en-US" altLang="ja-JP" sz="1400" b="1" dirty="0">
              <a:latin typeface="BIZ UDPゴシック" panose="020B0400000000000000" pitchFamily="50" charset="-128"/>
              <a:ea typeface="BIZ UDPゴシック" panose="020B0400000000000000" pitchFamily="50" charset="-128"/>
            </a:endParaRPr>
          </a:p>
          <a:p>
            <a:pPr algn="ctr"/>
            <a:endParaRPr kumimoji="1" lang="en-US" altLang="ja-JP" sz="1000"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・誰が、何が、いつ？</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・どうなっているのか？　なぜか？</a:t>
            </a:r>
            <a:endParaRPr kumimoji="1"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・どうなるのか？　影響は？</a:t>
            </a:r>
            <a:endParaRPr kumimoji="1" lang="en-US" altLang="ja-JP" b="1"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56FAA835-06C3-15F9-DF2D-F5C7AA18472E}"/>
              </a:ext>
            </a:extLst>
          </p:cNvPr>
          <p:cNvSpPr txBox="1"/>
          <p:nvPr/>
        </p:nvSpPr>
        <p:spPr>
          <a:xfrm>
            <a:off x="824346" y="4258792"/>
            <a:ext cx="1239982"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基礎分析</a:t>
            </a:r>
          </a:p>
        </p:txBody>
      </p:sp>
      <p:sp>
        <p:nvSpPr>
          <p:cNvPr id="21" name="テキスト ボックス 20">
            <a:extLst>
              <a:ext uri="{FF2B5EF4-FFF2-40B4-BE49-F238E27FC236}">
                <a16:creationId xmlns:a16="http://schemas.microsoft.com/office/drawing/2014/main" id="{8470AF46-3E81-F508-B7B6-7F53939EFCF3}"/>
              </a:ext>
            </a:extLst>
          </p:cNvPr>
          <p:cNvSpPr txBox="1"/>
          <p:nvPr/>
        </p:nvSpPr>
        <p:spPr>
          <a:xfrm>
            <a:off x="5476009" y="2334514"/>
            <a:ext cx="1239982" cy="400110"/>
          </a:xfrm>
          <a:prstGeom prst="rect">
            <a:avLst/>
          </a:prstGeom>
          <a:noFill/>
        </p:spPr>
        <p:txBody>
          <a:bodyPr wrap="square" rtlCol="0">
            <a:spAutoFit/>
          </a:bodyPr>
          <a:lstStyle/>
          <a:p>
            <a:r>
              <a:rPr lang="ja-JP" altLang="en-US" sz="2000" dirty="0">
                <a:latin typeface="BIZ UDPゴシック" panose="020B0400000000000000" pitchFamily="50" charset="-128"/>
                <a:ea typeface="BIZ UDPゴシック" panose="020B0400000000000000" pitchFamily="50" charset="-128"/>
              </a:rPr>
              <a:t>動態</a:t>
            </a:r>
            <a:r>
              <a:rPr kumimoji="1" lang="ja-JP" altLang="en-US" sz="2000" dirty="0">
                <a:latin typeface="BIZ UDPゴシック" panose="020B0400000000000000" pitchFamily="50" charset="-128"/>
                <a:ea typeface="BIZ UDPゴシック" panose="020B0400000000000000" pitchFamily="50" charset="-128"/>
              </a:rPr>
              <a:t>分析</a:t>
            </a:r>
          </a:p>
        </p:txBody>
      </p:sp>
      <p:sp>
        <p:nvSpPr>
          <p:cNvPr id="22" name="テキスト ボックス 21">
            <a:extLst>
              <a:ext uri="{FF2B5EF4-FFF2-40B4-BE49-F238E27FC236}">
                <a16:creationId xmlns:a16="http://schemas.microsoft.com/office/drawing/2014/main" id="{287FBC24-50DD-2E9D-1E99-B75FE22ADC38}"/>
              </a:ext>
            </a:extLst>
          </p:cNvPr>
          <p:cNvSpPr txBox="1"/>
          <p:nvPr/>
        </p:nvSpPr>
        <p:spPr>
          <a:xfrm>
            <a:off x="2807947" y="3124193"/>
            <a:ext cx="1776846" cy="523220"/>
          </a:xfrm>
          <a:prstGeom prst="rect">
            <a:avLst/>
          </a:prstGeom>
          <a:noFill/>
        </p:spPr>
        <p:txBody>
          <a:bodyPr wrap="square" rtlCol="0">
            <a:spAutoFit/>
          </a:bodyPr>
          <a:lstStyle/>
          <a:p>
            <a:r>
              <a:rPr kumimoji="1" lang="ja-JP" altLang="en-US" sz="2800" b="1" dirty="0">
                <a:solidFill>
                  <a:srgbClr val="00B050"/>
                </a:solidFill>
                <a:latin typeface="BIZ UDPゴシック" panose="020B0400000000000000" pitchFamily="50" charset="-128"/>
                <a:ea typeface="BIZ UDPゴシック" panose="020B0400000000000000" pitchFamily="50" charset="-128"/>
              </a:rPr>
              <a:t>現状分析</a:t>
            </a:r>
          </a:p>
        </p:txBody>
      </p:sp>
      <p:sp>
        <p:nvSpPr>
          <p:cNvPr id="23" name="テキスト ボックス 22">
            <a:extLst>
              <a:ext uri="{FF2B5EF4-FFF2-40B4-BE49-F238E27FC236}">
                <a16:creationId xmlns:a16="http://schemas.microsoft.com/office/drawing/2014/main" id="{A3EA4871-3B97-2E64-7977-24612945B5AE}"/>
              </a:ext>
            </a:extLst>
          </p:cNvPr>
          <p:cNvSpPr txBox="1"/>
          <p:nvPr/>
        </p:nvSpPr>
        <p:spPr>
          <a:xfrm>
            <a:off x="10697585" y="2509656"/>
            <a:ext cx="1511733"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見積り分析</a:t>
            </a:r>
          </a:p>
        </p:txBody>
      </p:sp>
      <p:sp>
        <p:nvSpPr>
          <p:cNvPr id="24" name="テキスト ボックス 23">
            <a:extLst>
              <a:ext uri="{FF2B5EF4-FFF2-40B4-BE49-F238E27FC236}">
                <a16:creationId xmlns:a16="http://schemas.microsoft.com/office/drawing/2014/main" id="{FEC42392-A3B4-A8C6-2658-7C3A19997749}"/>
              </a:ext>
            </a:extLst>
          </p:cNvPr>
          <p:cNvSpPr txBox="1"/>
          <p:nvPr/>
        </p:nvSpPr>
        <p:spPr>
          <a:xfrm>
            <a:off x="406584" y="6101565"/>
            <a:ext cx="704838"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過去</a:t>
            </a:r>
          </a:p>
        </p:txBody>
      </p:sp>
      <p:sp>
        <p:nvSpPr>
          <p:cNvPr id="25" name="テキスト ボックス 24">
            <a:extLst>
              <a:ext uri="{FF2B5EF4-FFF2-40B4-BE49-F238E27FC236}">
                <a16:creationId xmlns:a16="http://schemas.microsoft.com/office/drawing/2014/main" id="{623A3A6E-2DAD-175C-CD9A-F28F2F734F5A}"/>
              </a:ext>
            </a:extLst>
          </p:cNvPr>
          <p:cNvSpPr txBox="1"/>
          <p:nvPr/>
        </p:nvSpPr>
        <p:spPr>
          <a:xfrm>
            <a:off x="6632251" y="6083020"/>
            <a:ext cx="704838"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現在</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94152146-D883-9F44-1899-2BC369741F0D}"/>
              </a:ext>
            </a:extLst>
          </p:cNvPr>
          <p:cNvSpPr txBox="1"/>
          <p:nvPr/>
        </p:nvSpPr>
        <p:spPr>
          <a:xfrm>
            <a:off x="11296256" y="6227172"/>
            <a:ext cx="704838"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未来</a:t>
            </a:r>
          </a:p>
        </p:txBody>
      </p:sp>
      <p:sp>
        <p:nvSpPr>
          <p:cNvPr id="27" name="テキスト ボックス 26">
            <a:extLst>
              <a:ext uri="{FF2B5EF4-FFF2-40B4-BE49-F238E27FC236}">
                <a16:creationId xmlns:a16="http://schemas.microsoft.com/office/drawing/2014/main" id="{5BB68468-C267-F534-AE76-5AF328679077}"/>
              </a:ext>
            </a:extLst>
          </p:cNvPr>
          <p:cNvSpPr txBox="1"/>
          <p:nvPr/>
        </p:nvSpPr>
        <p:spPr>
          <a:xfrm>
            <a:off x="124690" y="4938618"/>
            <a:ext cx="471054"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既知</a:t>
            </a:r>
          </a:p>
        </p:txBody>
      </p:sp>
      <p:sp>
        <p:nvSpPr>
          <p:cNvPr id="28" name="テキスト ボックス 27">
            <a:extLst>
              <a:ext uri="{FF2B5EF4-FFF2-40B4-BE49-F238E27FC236}">
                <a16:creationId xmlns:a16="http://schemas.microsoft.com/office/drawing/2014/main" id="{81B480D0-A49E-6807-13C1-84F0C8B5B979}"/>
              </a:ext>
            </a:extLst>
          </p:cNvPr>
          <p:cNvSpPr txBox="1"/>
          <p:nvPr/>
        </p:nvSpPr>
        <p:spPr>
          <a:xfrm>
            <a:off x="131616" y="1051470"/>
            <a:ext cx="471054"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未知</a:t>
            </a:r>
          </a:p>
        </p:txBody>
      </p:sp>
      <p:sp>
        <p:nvSpPr>
          <p:cNvPr id="29" name="テキスト ボックス 28">
            <a:extLst>
              <a:ext uri="{FF2B5EF4-FFF2-40B4-BE49-F238E27FC236}">
                <a16:creationId xmlns:a16="http://schemas.microsoft.com/office/drawing/2014/main" id="{EFC0E9D9-F64B-A31C-5B96-5F4A456D4938}"/>
              </a:ext>
            </a:extLst>
          </p:cNvPr>
          <p:cNvSpPr txBox="1"/>
          <p:nvPr/>
        </p:nvSpPr>
        <p:spPr>
          <a:xfrm>
            <a:off x="7547260" y="652976"/>
            <a:ext cx="1738340" cy="523220"/>
          </a:xfrm>
          <a:prstGeom prst="rect">
            <a:avLst/>
          </a:prstGeom>
          <a:noFill/>
        </p:spPr>
        <p:txBody>
          <a:bodyPr wrap="square" rtlCol="0">
            <a:spAutoFit/>
          </a:bodyPr>
          <a:lstStyle/>
          <a:p>
            <a:pPr algn="ctr"/>
            <a:r>
              <a:rPr kumimoji="1" lang="ja-JP" altLang="en-US" sz="2800" b="1" dirty="0">
                <a:solidFill>
                  <a:srgbClr val="C00000"/>
                </a:solidFill>
                <a:latin typeface="BIZ UDPゴシック" panose="020B0400000000000000" pitchFamily="50" charset="-128"/>
                <a:ea typeface="BIZ UDPゴシック" panose="020B0400000000000000" pitchFamily="50" charset="-128"/>
              </a:rPr>
              <a:t>未来予測</a:t>
            </a:r>
          </a:p>
        </p:txBody>
      </p:sp>
      <p:sp>
        <p:nvSpPr>
          <p:cNvPr id="30" name="テキスト ボックス 29">
            <a:extLst>
              <a:ext uri="{FF2B5EF4-FFF2-40B4-BE49-F238E27FC236}">
                <a16:creationId xmlns:a16="http://schemas.microsoft.com/office/drawing/2014/main" id="{EF275D53-7ECB-3A9A-E662-17745BC9ECC7}"/>
              </a:ext>
            </a:extLst>
          </p:cNvPr>
          <p:cNvSpPr txBox="1"/>
          <p:nvPr/>
        </p:nvSpPr>
        <p:spPr>
          <a:xfrm rot="231296">
            <a:off x="965090" y="973207"/>
            <a:ext cx="7032308" cy="830997"/>
          </a:xfrm>
          <a:prstGeom prst="rect">
            <a:avLst/>
          </a:prstGeom>
          <a:noFill/>
        </p:spPr>
        <p:txBody>
          <a:bodyPr wrap="square" rtlCol="0">
            <a:spAutoFit/>
          </a:bodyPr>
          <a:lstStyle/>
          <a:p>
            <a:r>
              <a:rPr kumimoji="1" lang="ja-JP" altLang="en-US" sz="2400" b="1" dirty="0">
                <a:latin typeface="BIZ UDPゴシック" panose="020B0400000000000000" pitchFamily="50" charset="-128"/>
                <a:ea typeface="BIZ UDPゴシック" panose="020B0400000000000000" pitchFamily="50" charset="-128"/>
              </a:rPr>
              <a:t>★インテリジェンスの究極目標は「</a:t>
            </a:r>
            <a:r>
              <a:rPr kumimoji="1" lang="ja-JP" altLang="en-US" sz="2400" b="1" u="sng" dirty="0">
                <a:solidFill>
                  <a:srgbClr val="C00000"/>
                </a:solidFill>
                <a:latin typeface="BIZ UDPゴシック" panose="020B0400000000000000" pitchFamily="50" charset="-128"/>
                <a:ea typeface="BIZ UDPゴシック" panose="020B0400000000000000" pitchFamily="50" charset="-128"/>
              </a:rPr>
              <a:t>未来予測</a:t>
            </a:r>
            <a:r>
              <a:rPr kumimoji="1" lang="ja-JP" altLang="en-US" sz="2400" b="1" dirty="0">
                <a:latin typeface="BIZ UDPゴシック" panose="020B0400000000000000" pitchFamily="50" charset="-128"/>
                <a:ea typeface="BIZ UDPゴシック" panose="020B0400000000000000" pitchFamily="50" charset="-128"/>
              </a:rPr>
              <a:t>」</a:t>
            </a:r>
            <a:endParaRPr kumimoji="1" lang="en-US" altLang="ja-JP" sz="2400" b="1" dirty="0">
              <a:latin typeface="BIZ UDPゴシック" panose="020B0400000000000000" pitchFamily="50" charset="-128"/>
              <a:ea typeface="BIZ UDPゴシック" panose="020B0400000000000000" pitchFamily="50" charset="-128"/>
            </a:endParaRPr>
          </a:p>
          <a:p>
            <a:r>
              <a:rPr lang="ja-JP" altLang="en-US" sz="2400" b="1" dirty="0">
                <a:latin typeface="BIZ UDPゴシック" panose="020B0400000000000000" pitchFamily="50" charset="-128"/>
                <a:ea typeface="BIZ UDPゴシック" panose="020B0400000000000000" pitchFamily="50" charset="-128"/>
              </a:rPr>
              <a:t>★「</a:t>
            </a:r>
            <a:r>
              <a:rPr lang="ja-JP" altLang="en-US" sz="2400" b="1" u="sng" dirty="0">
                <a:solidFill>
                  <a:srgbClr val="C00000"/>
                </a:solidFill>
                <a:latin typeface="BIZ UDPゴシック" panose="020B0400000000000000" pitchFamily="50" charset="-128"/>
                <a:ea typeface="BIZ UDPゴシック" panose="020B0400000000000000" pitchFamily="50" charset="-128"/>
              </a:rPr>
              <a:t>未来予測</a:t>
            </a:r>
            <a:r>
              <a:rPr lang="ja-JP" altLang="en-US" sz="2400" b="1" dirty="0">
                <a:latin typeface="BIZ UDPゴシック" panose="020B0400000000000000" pitchFamily="50" charset="-128"/>
                <a:ea typeface="BIZ UDPゴシック" panose="020B0400000000000000" pitchFamily="50" charset="-128"/>
              </a:rPr>
              <a:t>」とは不確実性の低減にほかならない</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1" name="テキスト ボックス 30">
            <a:extLst>
              <a:ext uri="{FF2B5EF4-FFF2-40B4-BE49-F238E27FC236}">
                <a16:creationId xmlns:a16="http://schemas.microsoft.com/office/drawing/2014/main" id="{DB882796-6AC8-7558-72D7-3D37B263C87B}"/>
              </a:ext>
            </a:extLst>
          </p:cNvPr>
          <p:cNvSpPr txBox="1"/>
          <p:nvPr/>
        </p:nvSpPr>
        <p:spPr>
          <a:xfrm>
            <a:off x="3629802" y="6376238"/>
            <a:ext cx="4856018"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（出所）</a:t>
            </a:r>
            <a:r>
              <a:rPr kumimoji="1" lang="en-US" altLang="ja-JP" sz="1000" dirty="0">
                <a:latin typeface="BIZ UDPゴシック" panose="020B0400000000000000" pitchFamily="50" charset="-128"/>
                <a:ea typeface="BIZ UDPゴシック" panose="020B0400000000000000" pitchFamily="50" charset="-128"/>
              </a:rPr>
              <a:t>『</a:t>
            </a:r>
            <a:r>
              <a:rPr kumimoji="1" lang="ja-JP" altLang="en-US" sz="1000" dirty="0">
                <a:latin typeface="BIZ UDPゴシック" panose="020B0400000000000000" pitchFamily="50" charset="-128"/>
                <a:ea typeface="BIZ UDPゴシック" panose="020B0400000000000000" pitchFamily="50" charset="-128"/>
              </a:rPr>
              <a:t>武器なる情報分析力 インテリジェンス実技マニュアル</a:t>
            </a:r>
            <a:r>
              <a:rPr lang="en-US" altLang="ja-JP" sz="1000" dirty="0">
                <a:latin typeface="BIZ UDPゴシック" panose="020B0400000000000000" pitchFamily="50" charset="-128"/>
                <a:ea typeface="BIZ UDPゴシック" panose="020B0400000000000000" pitchFamily="50" charset="-128"/>
              </a:rPr>
              <a:t>』</a:t>
            </a:r>
            <a:r>
              <a:rPr lang="ja-JP" altLang="en-US" sz="1000" dirty="0">
                <a:latin typeface="BIZ UDPゴシック" panose="020B0400000000000000" pitchFamily="50" charset="-128"/>
                <a:ea typeface="BIZ UDPゴシック" panose="020B0400000000000000" pitchFamily="50" charset="-128"/>
              </a:rPr>
              <a:t>　上田篤盛　並木書房</a:t>
            </a:r>
            <a:endParaRPr kumimoji="1"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59856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インテリジェンス分析のススメ</a:t>
            </a:r>
          </a:p>
        </p:txBody>
      </p:sp>
      <p:sp>
        <p:nvSpPr>
          <p:cNvPr id="4" name="テキスト ボックス 3">
            <a:extLst>
              <a:ext uri="{FF2B5EF4-FFF2-40B4-BE49-F238E27FC236}">
                <a16:creationId xmlns:a16="http://schemas.microsoft.com/office/drawing/2014/main" id="{FA170CD0-9EA4-5C55-9809-B77213D67B1E}"/>
              </a:ext>
            </a:extLst>
          </p:cNvPr>
          <p:cNvSpPr txBox="1"/>
          <p:nvPr/>
        </p:nvSpPr>
        <p:spPr>
          <a:xfrm>
            <a:off x="59266" y="438282"/>
            <a:ext cx="12132733" cy="1754326"/>
          </a:xfrm>
          <a:prstGeom prst="rect">
            <a:avLst/>
          </a:prstGeom>
          <a:noFill/>
        </p:spPr>
        <p:txBody>
          <a:bodyPr wrap="square" rtlCol="0">
            <a:spAutoFit/>
          </a:bodyPr>
          <a:lstStyle/>
          <a:p>
            <a:r>
              <a:rPr kumimoji="1" lang="ja-JP" altLang="en-US" sz="3600" b="1" dirty="0">
                <a:solidFill>
                  <a:schemeClr val="bg2">
                    <a:lumMod val="50000"/>
                  </a:schemeClr>
                </a:solidFill>
                <a:latin typeface="BIZ UDPゴシック" panose="020B0400000000000000" pitchFamily="50" charset="-128"/>
                <a:ea typeface="BIZ UDPゴシック" panose="020B0400000000000000" pitchFamily="50" charset="-128"/>
              </a:rPr>
              <a:t>インフォメーションに思考的かつ能動的作用を加えて、判断、決心（決断）および行動する上で役立つレベルまでに高めた知識。</a:t>
            </a:r>
          </a:p>
        </p:txBody>
      </p:sp>
      <p:pic>
        <p:nvPicPr>
          <p:cNvPr id="4098" name="Picture 2" descr="武器になる情報分析力 | 上田 篤盛 |本 | 通販 | Amazon">
            <a:extLst>
              <a:ext uri="{FF2B5EF4-FFF2-40B4-BE49-F238E27FC236}">
                <a16:creationId xmlns:a16="http://schemas.microsoft.com/office/drawing/2014/main" id="{7F0C8293-129F-3D2E-A183-0171B6FB2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60" y="3075059"/>
            <a:ext cx="2272933" cy="3289471"/>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8ADC851-C77A-C0CE-ED64-DBFF700390BD}"/>
              </a:ext>
            </a:extLst>
          </p:cNvPr>
          <p:cNvSpPr txBox="1"/>
          <p:nvPr/>
        </p:nvSpPr>
        <p:spPr>
          <a:xfrm>
            <a:off x="3100724" y="1777109"/>
            <a:ext cx="7335982" cy="830997"/>
          </a:xfrm>
          <a:prstGeom prst="rect">
            <a:avLst/>
          </a:prstGeom>
          <a:noFill/>
          <a:ln>
            <a:solidFill>
              <a:srgbClr val="C00000"/>
            </a:solidFill>
          </a:ln>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●インテリジェンス （</a:t>
            </a:r>
            <a:r>
              <a:rPr lang="en-US" altLang="ja-JP" sz="2400" b="1" i="0" dirty="0">
                <a:solidFill>
                  <a:srgbClr val="C00000"/>
                </a:solidFill>
                <a:effectLst/>
                <a:latin typeface="arial" panose="020B0604020202020204" pitchFamily="34" charset="0"/>
              </a:rPr>
              <a:t>Intelligence</a:t>
            </a:r>
            <a:r>
              <a:rPr lang="ja-JP" altLang="en-US" sz="2400" b="1" i="0" dirty="0">
                <a:solidFill>
                  <a:srgbClr val="5F6368"/>
                </a:solidFill>
                <a:effectLst/>
                <a:latin typeface="arial" panose="020B0604020202020204" pitchFamily="34" charset="0"/>
              </a:rPr>
              <a:t>）   </a:t>
            </a:r>
            <a:r>
              <a:rPr kumimoji="1" lang="ja-JP" altLang="en-US" sz="2400" dirty="0">
                <a:latin typeface="BIZ UDPゴシック" panose="020B0400000000000000" pitchFamily="50" charset="-128"/>
                <a:ea typeface="BIZ UDPゴシック" panose="020B0400000000000000" pitchFamily="50" charset="-128"/>
                <a:sym typeface="Wingdings" panose="05000000000000000000" pitchFamily="2" charset="2"/>
              </a:rPr>
              <a:t>　「情報」</a:t>
            </a:r>
            <a:endParaRPr kumimoji="1" lang="en-US" altLang="ja-JP" sz="2400" dirty="0">
              <a:latin typeface="BIZ UDPゴシック" panose="020B0400000000000000" pitchFamily="50" charset="-128"/>
              <a:ea typeface="BIZ UDPゴシック" panose="020B0400000000000000" pitchFamily="50" charset="-128"/>
              <a:sym typeface="Wingdings" panose="05000000000000000000" pitchFamily="2" charset="2"/>
            </a:endParaRPr>
          </a:p>
          <a:p>
            <a:r>
              <a:rPr lang="ja-JP" altLang="en-US" sz="2400" dirty="0">
                <a:latin typeface="BIZ UDPゴシック" panose="020B0400000000000000" pitchFamily="50" charset="-128"/>
                <a:ea typeface="BIZ UDPゴシック" panose="020B0400000000000000" pitchFamily="50" charset="-128"/>
                <a:sym typeface="Wingdings" panose="05000000000000000000" pitchFamily="2" charset="2"/>
              </a:rPr>
              <a:t>●インフォメーション （</a:t>
            </a:r>
            <a:r>
              <a:rPr lang="en-US" altLang="ja-JP" sz="2400" b="1" i="0" dirty="0">
                <a:solidFill>
                  <a:srgbClr val="C00000"/>
                </a:solidFill>
                <a:effectLst/>
                <a:latin typeface="arial" panose="020B0604020202020204" pitchFamily="34" charset="0"/>
              </a:rPr>
              <a:t>Information</a:t>
            </a:r>
            <a:r>
              <a:rPr lang="ja-JP" altLang="en-US" sz="2400" b="1" i="0" dirty="0">
                <a:solidFill>
                  <a:srgbClr val="5F6368"/>
                </a:solidFill>
                <a:effectLst/>
                <a:latin typeface="arial" panose="020B0604020202020204" pitchFamily="34" charset="0"/>
              </a:rPr>
              <a:t>）</a:t>
            </a:r>
            <a:r>
              <a:rPr kumimoji="1" lang="ja-JP" altLang="en-US" sz="2400" dirty="0">
                <a:latin typeface="BIZ UDPゴシック" panose="020B0400000000000000" pitchFamily="50" charset="-128"/>
                <a:ea typeface="BIZ UDPゴシック" panose="020B0400000000000000" pitchFamily="50" charset="-128"/>
                <a:sym typeface="Wingdings" panose="05000000000000000000" pitchFamily="2" charset="2"/>
              </a:rPr>
              <a:t>「情報資料」</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270A3328-AC47-1A51-11C4-9BF9C1E6884B}"/>
              </a:ext>
            </a:extLst>
          </p:cNvPr>
          <p:cNvSpPr txBox="1"/>
          <p:nvPr/>
        </p:nvSpPr>
        <p:spPr>
          <a:xfrm>
            <a:off x="830116" y="6336045"/>
            <a:ext cx="1274618"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6B16EB48-7565-451C-3A11-633B313F9D5A}"/>
              </a:ext>
            </a:extLst>
          </p:cNvPr>
          <p:cNvSpPr txBox="1"/>
          <p:nvPr/>
        </p:nvSpPr>
        <p:spPr>
          <a:xfrm>
            <a:off x="0" y="2688513"/>
            <a:ext cx="12192000" cy="369332"/>
          </a:xfrm>
          <a:prstGeom prst="rect">
            <a:avLst/>
          </a:prstGeom>
          <a:noFill/>
        </p:spPr>
        <p:txBody>
          <a:bodyPr wrap="square" rtlCol="0">
            <a:spAutoFit/>
          </a:bodyPr>
          <a:lstStyle/>
          <a:p>
            <a:pPr algn="ctr"/>
            <a:r>
              <a:rPr kumimoji="1" lang="ja-JP" altLang="en-US" b="1" dirty="0">
                <a:solidFill>
                  <a:srgbClr val="7030A0"/>
                </a:solidFill>
                <a:latin typeface="BIZ UDPゴシック" panose="020B0400000000000000" pitchFamily="50" charset="-128"/>
                <a:ea typeface="BIZ UDPゴシック" panose="020B0400000000000000" pitchFamily="50" charset="-128"/>
              </a:rPr>
              <a:t>著者の上田篤盛さんは、自衛隊「調査学校」、現在の情報学校の教官を務められており各種著作あり、参考になります。</a:t>
            </a:r>
          </a:p>
        </p:txBody>
      </p:sp>
      <p:pic>
        <p:nvPicPr>
          <p:cNvPr id="3074" name="Picture 2">
            <a:extLst>
              <a:ext uri="{FF2B5EF4-FFF2-40B4-BE49-F238E27FC236}">
                <a16:creationId xmlns:a16="http://schemas.microsoft.com/office/drawing/2014/main" id="{4A72F3B9-D25C-135E-C19D-A410A4096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094" y="3075059"/>
            <a:ext cx="2307640" cy="3278200"/>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DCFC3EC-2B57-442B-D8AE-08C206588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332" y="3053949"/>
            <a:ext cx="2307640" cy="3328550"/>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B2F1C01-7F63-5615-58F6-E7319ACA9B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7974" y="3081236"/>
            <a:ext cx="2231426" cy="3277715"/>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329E2CF3-76A8-C3CC-E205-80B23B987AC1}"/>
              </a:ext>
            </a:extLst>
          </p:cNvPr>
          <p:cNvSpPr txBox="1"/>
          <p:nvPr/>
        </p:nvSpPr>
        <p:spPr>
          <a:xfrm>
            <a:off x="3923403" y="6362950"/>
            <a:ext cx="1274618"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C2CDC875-57BB-E030-30BA-7EA193E8F099}"/>
              </a:ext>
            </a:extLst>
          </p:cNvPr>
          <p:cNvSpPr txBox="1"/>
          <p:nvPr/>
        </p:nvSpPr>
        <p:spPr>
          <a:xfrm>
            <a:off x="6898094" y="6336045"/>
            <a:ext cx="1274618"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C33A8DBA-B402-899F-2C7B-607337F2E351}"/>
              </a:ext>
            </a:extLst>
          </p:cNvPr>
          <p:cNvSpPr txBox="1"/>
          <p:nvPr/>
        </p:nvSpPr>
        <p:spPr>
          <a:xfrm>
            <a:off x="10036055" y="6336045"/>
            <a:ext cx="1274618"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87869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undefined">
            <a:extLst>
              <a:ext uri="{FF2B5EF4-FFF2-40B4-BE49-F238E27FC236}">
                <a16:creationId xmlns:a16="http://schemas.microsoft.com/office/drawing/2014/main" id="{25AF108D-6E28-397B-354F-A79AB920E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0"/>
            <a:ext cx="93392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2B5FD5FE-BFD1-A58B-4C13-C31A421D2D34}"/>
              </a:ext>
            </a:extLst>
          </p:cNvPr>
          <p:cNvPicPr>
            <a:picLocks noChangeAspect="1"/>
          </p:cNvPicPr>
          <p:nvPr/>
        </p:nvPicPr>
        <p:blipFill>
          <a:blip r:embed="rId3"/>
          <a:stretch>
            <a:fillRect/>
          </a:stretch>
        </p:blipFill>
        <p:spPr>
          <a:xfrm>
            <a:off x="0" y="-232"/>
            <a:ext cx="1428982" cy="1428982"/>
          </a:xfrm>
          <a:prstGeom prst="rect">
            <a:avLst/>
          </a:prstGeom>
        </p:spPr>
      </p:pic>
      <p:sp>
        <p:nvSpPr>
          <p:cNvPr id="13" name="四角形: 角を丸くする 12">
            <a:extLst>
              <a:ext uri="{FF2B5EF4-FFF2-40B4-BE49-F238E27FC236}">
                <a16:creationId xmlns:a16="http://schemas.microsoft.com/office/drawing/2014/main" id="{E2EE09B3-3005-0891-413E-625320E4001A}"/>
              </a:ext>
            </a:extLst>
          </p:cNvPr>
          <p:cNvSpPr/>
          <p:nvPr/>
        </p:nvSpPr>
        <p:spPr>
          <a:xfrm>
            <a:off x="198123" y="5641430"/>
            <a:ext cx="2791414" cy="1043438"/>
          </a:xfrm>
          <a:prstGeom prst="roundRect">
            <a:avLst/>
          </a:prstGeom>
          <a:solidFill>
            <a:srgbClr val="C00000"/>
          </a:solidFill>
          <a:ln>
            <a:solidFill>
              <a:srgbClr val="FFFF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400" dirty="0">
                <a:solidFill>
                  <a:schemeClr val="bg1"/>
                </a:solidFill>
                <a:latin typeface="BIZ UDPゴシック" panose="020B0400000000000000" pitchFamily="50" charset="-128"/>
                <a:ea typeface="BIZ UDPゴシック" panose="020B0400000000000000" pitchFamily="50" charset="-128"/>
              </a:rPr>
              <a:t>公共政策</a:t>
            </a:r>
          </a:p>
        </p:txBody>
      </p:sp>
      <p:sp>
        <p:nvSpPr>
          <p:cNvPr id="14" name="四角形: 角を丸くする 13">
            <a:extLst>
              <a:ext uri="{FF2B5EF4-FFF2-40B4-BE49-F238E27FC236}">
                <a16:creationId xmlns:a16="http://schemas.microsoft.com/office/drawing/2014/main" id="{500E9C71-C54D-D5D7-C22A-6819151E6594}"/>
              </a:ext>
            </a:extLst>
          </p:cNvPr>
          <p:cNvSpPr/>
          <p:nvPr/>
        </p:nvSpPr>
        <p:spPr>
          <a:xfrm>
            <a:off x="3192421" y="5641430"/>
            <a:ext cx="2791414" cy="1043438"/>
          </a:xfrm>
          <a:prstGeom prst="roundRect">
            <a:avLst/>
          </a:prstGeom>
          <a:solidFill>
            <a:schemeClr val="accent3">
              <a:lumMod val="50000"/>
            </a:schemeClr>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4400" dirty="0">
                <a:solidFill>
                  <a:schemeClr val="bg1"/>
                </a:solidFill>
                <a:latin typeface="BIZ UDPゴシック" panose="020B0400000000000000" pitchFamily="50" charset="-128"/>
                <a:ea typeface="BIZ UDPゴシック" panose="020B0400000000000000" pitchFamily="50" charset="-128"/>
              </a:rPr>
              <a:t>軍事戦略</a:t>
            </a:r>
            <a:endParaRPr kumimoji="1" lang="ja-JP" altLang="en-US" sz="4400" dirty="0">
              <a:solidFill>
                <a:schemeClr val="bg1"/>
              </a:solidFill>
              <a:latin typeface="BIZ UDPゴシック" panose="020B0400000000000000" pitchFamily="50" charset="-128"/>
              <a:ea typeface="BIZ UDPゴシック" panose="020B0400000000000000" pitchFamily="50" charset="-128"/>
            </a:endParaRPr>
          </a:p>
        </p:txBody>
      </p:sp>
      <p:sp>
        <p:nvSpPr>
          <p:cNvPr id="15" name="四角形: 角を丸くする 14">
            <a:extLst>
              <a:ext uri="{FF2B5EF4-FFF2-40B4-BE49-F238E27FC236}">
                <a16:creationId xmlns:a16="http://schemas.microsoft.com/office/drawing/2014/main" id="{FF5912D3-1086-D590-18CC-08F8ABA747C4}"/>
              </a:ext>
            </a:extLst>
          </p:cNvPr>
          <p:cNvSpPr/>
          <p:nvPr/>
        </p:nvSpPr>
        <p:spPr>
          <a:xfrm>
            <a:off x="6208167" y="5641430"/>
            <a:ext cx="2791414" cy="1043438"/>
          </a:xfrm>
          <a:prstGeom prst="roundRect">
            <a:avLst/>
          </a:prstGeom>
          <a:solidFill>
            <a:srgbClr val="FFC0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4400" dirty="0">
                <a:solidFill>
                  <a:schemeClr val="bg1"/>
                </a:solidFill>
                <a:latin typeface="BIZ UDPゴシック" panose="020B0400000000000000" pitchFamily="50" charset="-128"/>
                <a:ea typeface="BIZ UDPゴシック" panose="020B0400000000000000" pitchFamily="50" charset="-128"/>
              </a:rPr>
              <a:t>技術戦略</a:t>
            </a:r>
            <a:endParaRPr kumimoji="1" lang="ja-JP" altLang="en-US" sz="4400" dirty="0">
              <a:solidFill>
                <a:schemeClr val="bg1"/>
              </a:solidFill>
              <a:latin typeface="BIZ UDPゴシック" panose="020B0400000000000000" pitchFamily="50" charset="-128"/>
              <a:ea typeface="BIZ UDPゴシック" panose="020B0400000000000000" pitchFamily="50" charset="-128"/>
            </a:endParaRPr>
          </a:p>
        </p:txBody>
      </p:sp>
      <p:sp>
        <p:nvSpPr>
          <p:cNvPr id="16" name="四角形: 角を丸くする 15">
            <a:extLst>
              <a:ext uri="{FF2B5EF4-FFF2-40B4-BE49-F238E27FC236}">
                <a16:creationId xmlns:a16="http://schemas.microsoft.com/office/drawing/2014/main" id="{88E697CA-833F-F3B1-1BDA-7C166FC321A2}"/>
              </a:ext>
            </a:extLst>
          </p:cNvPr>
          <p:cNvSpPr/>
          <p:nvPr/>
        </p:nvSpPr>
        <p:spPr>
          <a:xfrm>
            <a:off x="9193733" y="5641430"/>
            <a:ext cx="2791414" cy="1043438"/>
          </a:xfrm>
          <a:prstGeom prst="roundRect">
            <a:avLst/>
          </a:prstGeom>
          <a:solidFill>
            <a:srgbClr val="00B0F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400" dirty="0">
                <a:solidFill>
                  <a:schemeClr val="bg1"/>
                </a:solidFill>
                <a:latin typeface="BIZ UDPゴシック" panose="020B0400000000000000" pitchFamily="50" charset="-128"/>
                <a:ea typeface="BIZ UDPゴシック" panose="020B0400000000000000" pitchFamily="50" charset="-128"/>
              </a:rPr>
              <a:t>将来予測</a:t>
            </a:r>
          </a:p>
        </p:txBody>
      </p:sp>
    </p:spTree>
    <p:extLst>
      <p:ext uri="{BB962C8B-B14F-4D97-AF65-F5344CB8AC3E}">
        <p14:creationId xmlns:p14="http://schemas.microsoft.com/office/powerpoint/2010/main" val="1253939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8B4EA8D-3CF0-8E43-D6BB-5A3225C1BCC9}"/>
              </a:ext>
            </a:extLst>
          </p:cNvPr>
          <p:cNvPicPr>
            <a:picLocks noChangeAspect="1"/>
          </p:cNvPicPr>
          <p:nvPr/>
        </p:nvPicPr>
        <p:blipFill>
          <a:blip r:embed="rId2"/>
          <a:stretch>
            <a:fillRect/>
          </a:stretch>
        </p:blipFill>
        <p:spPr>
          <a:xfrm>
            <a:off x="0" y="1516325"/>
            <a:ext cx="12192000" cy="5341675"/>
          </a:xfrm>
          <a:prstGeom prst="rect">
            <a:avLst/>
          </a:prstGeom>
        </p:spPr>
      </p:pic>
      <p:sp>
        <p:nvSpPr>
          <p:cNvPr id="9" name="テキスト ボックス 8">
            <a:extLst>
              <a:ext uri="{FF2B5EF4-FFF2-40B4-BE49-F238E27FC236}">
                <a16:creationId xmlns:a16="http://schemas.microsoft.com/office/drawing/2014/main" id="{0EE9B57B-430E-41AA-E63C-F7FF3DBEAF5E}"/>
              </a:ext>
            </a:extLst>
          </p:cNvPr>
          <p:cNvSpPr txBox="1"/>
          <p:nvPr/>
        </p:nvSpPr>
        <p:spPr>
          <a:xfrm>
            <a:off x="175033" y="575236"/>
            <a:ext cx="11841933" cy="923330"/>
          </a:xfrm>
          <a:prstGeom prst="rect">
            <a:avLst/>
          </a:prstGeom>
          <a:noFill/>
        </p:spPr>
        <p:txBody>
          <a:bodyPr wrap="square">
            <a:spAutoFit/>
          </a:bodyPr>
          <a:lstStyle/>
          <a:p>
            <a:pPr algn="l"/>
            <a:r>
              <a:rPr lang="ja-JP" altLang="en-US" b="0" i="0" dirty="0">
                <a:solidFill>
                  <a:srgbClr val="000000"/>
                </a:solidFill>
                <a:effectLst/>
                <a:latin typeface="BIZ UDPゴシック" panose="020B0400000000000000" pitchFamily="50" charset="-128"/>
                <a:ea typeface="BIZ UDPゴシック" panose="020B0400000000000000" pitchFamily="50" charset="-128"/>
              </a:rPr>
              <a:t>戦略研</a:t>
            </a:r>
            <a:r>
              <a:rPr lang="en-US" altLang="ja-JP" b="0" i="0" dirty="0">
                <a:solidFill>
                  <a:srgbClr val="000000"/>
                </a:solidFill>
                <a:effectLst/>
                <a:latin typeface="BIZ UDPゴシック" panose="020B0400000000000000" pitchFamily="50" charset="-128"/>
                <a:ea typeface="BIZ UDPゴシック" panose="020B0400000000000000" pitchFamily="50" charset="-128"/>
              </a:rPr>
              <a:t>/</a:t>
            </a:r>
            <a:r>
              <a:rPr lang="ja-JP" altLang="en-US" b="0" i="0" dirty="0">
                <a:solidFill>
                  <a:srgbClr val="C00000"/>
                </a:solidFill>
                <a:effectLst/>
                <a:latin typeface="BIZ UDPゴシック" panose="020B0400000000000000" pitchFamily="50" charset="-128"/>
                <a:ea typeface="BIZ UDPゴシック" panose="020B0400000000000000" pitchFamily="50" charset="-128"/>
              </a:rPr>
              <a:t>フォーサイトセンター</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は、</a:t>
            </a:r>
            <a:r>
              <a:rPr lang="ja-JP" altLang="en-US" b="0" i="0" dirty="0">
                <a:solidFill>
                  <a:srgbClr val="C00000"/>
                </a:solidFill>
                <a:effectLst/>
                <a:latin typeface="BIZ UDPゴシック" panose="020B0400000000000000" pitchFamily="50" charset="-128"/>
                <a:ea typeface="BIZ UDPゴシック" panose="020B0400000000000000" pitchFamily="50" charset="-128"/>
              </a:rPr>
              <a:t>未来洞察（フォーサイト）手法を活用</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し、</a:t>
            </a:r>
            <a:r>
              <a:rPr lang="ja-JP" altLang="en-US" b="0" i="0" dirty="0">
                <a:solidFill>
                  <a:srgbClr val="C00000"/>
                </a:solidFill>
                <a:effectLst/>
                <a:latin typeface="BIZ UDPゴシック" panose="020B0400000000000000" pitchFamily="50" charset="-128"/>
                <a:ea typeface="BIZ UDPゴシック" panose="020B0400000000000000" pitchFamily="50" charset="-128"/>
              </a:rPr>
              <a:t>戦略研究所のミッションである“世界の未来をみとおす”ことで、三井物産のミッションである“世界中の未来をつくる”に貢献しています。</a:t>
            </a:r>
            <a:br>
              <a:rPr lang="ja-JP" altLang="en-US" b="0" i="0" dirty="0">
                <a:solidFill>
                  <a:srgbClr val="C00000"/>
                </a:solidFill>
                <a:effectLst/>
                <a:latin typeface="BIZ UDPゴシック" panose="020B0400000000000000" pitchFamily="50" charset="-128"/>
                <a:ea typeface="BIZ UDPゴシック" panose="020B0400000000000000" pitchFamily="50" charset="-128"/>
              </a:rPr>
            </a:br>
            <a:r>
              <a:rPr lang="ja-JP" altLang="en-US" b="0" i="0" dirty="0">
                <a:solidFill>
                  <a:srgbClr val="000000"/>
                </a:solidFill>
                <a:effectLst/>
                <a:latin typeface="BIZ UDPゴシック" panose="020B0400000000000000" pitchFamily="50" charset="-128"/>
                <a:ea typeface="BIZ UDPゴシック" panose="020B0400000000000000" pitchFamily="50" charset="-128"/>
              </a:rPr>
              <a:t>また、所内研究員が保有する「専門知」を「総合知」とし、グローバルな未来の事業環境変化を迅速に察知します。​​​​​​​</a:t>
            </a:r>
            <a:endParaRPr lang="ja-JP" altLang="en-US" dirty="0">
              <a:latin typeface="BIZ UDPゴシック" panose="020B0400000000000000" pitchFamily="50" charset="-128"/>
              <a:ea typeface="BIZ UDPゴシック" panose="020B0400000000000000" pitchFamily="50" charset="-128"/>
            </a:endParaRPr>
          </a:p>
        </p:txBody>
      </p:sp>
      <p:pic>
        <p:nvPicPr>
          <p:cNvPr id="11" name="図 10">
            <a:extLst>
              <a:ext uri="{FF2B5EF4-FFF2-40B4-BE49-F238E27FC236}">
                <a16:creationId xmlns:a16="http://schemas.microsoft.com/office/drawing/2014/main" id="{D0FDCE1F-97A6-2852-8DAF-1529BCA6242E}"/>
              </a:ext>
            </a:extLst>
          </p:cNvPr>
          <p:cNvPicPr>
            <a:picLocks noChangeAspect="1"/>
          </p:cNvPicPr>
          <p:nvPr/>
        </p:nvPicPr>
        <p:blipFill>
          <a:blip r:embed="rId3"/>
          <a:stretch>
            <a:fillRect/>
          </a:stretch>
        </p:blipFill>
        <p:spPr>
          <a:xfrm>
            <a:off x="90535" y="2759109"/>
            <a:ext cx="3974471" cy="3974471"/>
          </a:xfrm>
          <a:prstGeom prst="rect">
            <a:avLst/>
          </a:prstGeom>
        </p:spPr>
      </p:pic>
      <p:sp>
        <p:nvSpPr>
          <p:cNvPr id="19" name="テキスト ボックス 18">
            <a:extLst>
              <a:ext uri="{FF2B5EF4-FFF2-40B4-BE49-F238E27FC236}">
                <a16:creationId xmlns:a16="http://schemas.microsoft.com/office/drawing/2014/main" id="{C327A6EE-FBB5-80AC-EE69-4CF7B47B59C1}"/>
              </a:ext>
            </a:extLst>
          </p:cNvPr>
          <p:cNvSpPr txBox="1"/>
          <p:nvPr/>
        </p:nvSpPr>
        <p:spPr>
          <a:xfrm>
            <a:off x="3069124" y="-7210"/>
            <a:ext cx="6228784"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戦略研／</a:t>
            </a:r>
            <a:r>
              <a:rPr kumimoji="1" lang="ja-JP" altLang="en-US" sz="3200" b="1" dirty="0">
                <a:latin typeface="BIZ UDPゴシック" panose="020B0400000000000000" pitchFamily="50" charset="-128"/>
                <a:ea typeface="BIZ UDPゴシック" panose="020B0400000000000000" pitchFamily="50" charset="-128"/>
              </a:rPr>
              <a:t>フォーサイトセンター</a:t>
            </a:r>
          </a:p>
        </p:txBody>
      </p:sp>
      <p:pic>
        <p:nvPicPr>
          <p:cNvPr id="8194" name="Picture 2" descr="ヘルメスのイラスト（神話）">
            <a:extLst>
              <a:ext uri="{FF2B5EF4-FFF2-40B4-BE49-F238E27FC236}">
                <a16:creationId xmlns:a16="http://schemas.microsoft.com/office/drawing/2014/main" id="{173D2252-4053-1F6B-51A3-1B3142A72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4994" y="1490130"/>
            <a:ext cx="1544263" cy="154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099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B34505E-D325-972B-EC86-16A4B868AA3B}"/>
              </a:ext>
            </a:extLst>
          </p:cNvPr>
          <p:cNvPicPr>
            <a:picLocks noChangeAspect="1"/>
          </p:cNvPicPr>
          <p:nvPr/>
        </p:nvPicPr>
        <p:blipFill>
          <a:blip r:embed="rId2"/>
          <a:stretch>
            <a:fillRect/>
          </a:stretch>
        </p:blipFill>
        <p:spPr>
          <a:xfrm>
            <a:off x="1575797" y="0"/>
            <a:ext cx="9293902" cy="6858000"/>
          </a:xfrm>
          <a:prstGeom prst="rect">
            <a:avLst/>
          </a:prstGeom>
        </p:spPr>
      </p:pic>
      <p:pic>
        <p:nvPicPr>
          <p:cNvPr id="4" name="図 3">
            <a:extLst>
              <a:ext uri="{FF2B5EF4-FFF2-40B4-BE49-F238E27FC236}">
                <a16:creationId xmlns:a16="http://schemas.microsoft.com/office/drawing/2014/main" id="{E3E1F581-D9EB-CAE8-A2BB-039C5301579D}"/>
              </a:ext>
            </a:extLst>
          </p:cNvPr>
          <p:cNvPicPr>
            <a:picLocks noChangeAspect="1"/>
          </p:cNvPicPr>
          <p:nvPr/>
        </p:nvPicPr>
        <p:blipFill>
          <a:blip r:embed="rId3"/>
          <a:stretch>
            <a:fillRect/>
          </a:stretch>
        </p:blipFill>
        <p:spPr>
          <a:xfrm>
            <a:off x="10488698" y="5249864"/>
            <a:ext cx="1616216" cy="1608136"/>
          </a:xfrm>
          <a:prstGeom prst="rect">
            <a:avLst/>
          </a:prstGeom>
        </p:spPr>
      </p:pic>
      <p:pic>
        <p:nvPicPr>
          <p:cNvPr id="6146" name="Picture 2" descr="鋳造のイラスト">
            <a:extLst>
              <a:ext uri="{FF2B5EF4-FFF2-40B4-BE49-F238E27FC236}">
                <a16:creationId xmlns:a16="http://schemas.microsoft.com/office/drawing/2014/main" id="{058044E2-933D-EFD5-8C0C-4EE1DE039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83772"/>
            <a:ext cx="2013993" cy="223157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溶接のイラスト">
            <a:extLst>
              <a:ext uri="{FF2B5EF4-FFF2-40B4-BE49-F238E27FC236}">
                <a16:creationId xmlns:a16="http://schemas.microsoft.com/office/drawing/2014/main" id="{75BE26E9-A67A-7F0A-E19A-C01204F6BB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3406" y="359229"/>
            <a:ext cx="208559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2769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F5D77BA-FA47-5550-5274-D9AD9316EEB7}"/>
              </a:ext>
            </a:extLst>
          </p:cNvPr>
          <p:cNvPicPr>
            <a:picLocks noChangeAspect="1"/>
          </p:cNvPicPr>
          <p:nvPr/>
        </p:nvPicPr>
        <p:blipFill>
          <a:blip r:embed="rId2"/>
          <a:stretch>
            <a:fillRect/>
          </a:stretch>
        </p:blipFill>
        <p:spPr>
          <a:xfrm>
            <a:off x="2385605" y="0"/>
            <a:ext cx="7420790" cy="6858000"/>
          </a:xfrm>
          <a:prstGeom prst="rect">
            <a:avLst/>
          </a:prstGeom>
        </p:spPr>
      </p:pic>
      <p:pic>
        <p:nvPicPr>
          <p:cNvPr id="5122" name="Picture 2" descr="上体そらしのイラスト（女の子）">
            <a:extLst>
              <a:ext uri="{FF2B5EF4-FFF2-40B4-BE49-F238E27FC236}">
                <a16:creationId xmlns:a16="http://schemas.microsoft.com/office/drawing/2014/main" id="{5455BC49-A30C-7089-94B5-3CA65117C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4" y="4557062"/>
            <a:ext cx="2353901" cy="23009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二人乗りベビーカーのイラスト">
            <a:extLst>
              <a:ext uri="{FF2B5EF4-FFF2-40B4-BE49-F238E27FC236}">
                <a16:creationId xmlns:a16="http://schemas.microsoft.com/office/drawing/2014/main" id="{35F9B0DC-A80B-1B65-F2CA-E75DB8519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9281" y="4624167"/>
            <a:ext cx="2571899" cy="2340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8455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4891" y="-768"/>
            <a:ext cx="12192000" cy="6858000"/>
          </a:xfrm>
          <a:prstGeom prst="rect">
            <a:avLst/>
          </a:prstGeom>
          <a:solidFill>
            <a:schemeClr val="tx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a:off x="3005919" y="519275"/>
            <a:ext cx="5986754" cy="1039904"/>
          </a:xfrm>
          <a:prstGeom prst="roundRect">
            <a:avLst/>
          </a:prstGeom>
          <a:solidFill>
            <a:schemeClr val="accent2">
              <a:lumMod val="75000"/>
            </a:schemeClr>
          </a:solid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a:t>
            </a:r>
            <a:r>
              <a:rPr lang="ja-JP" altLang="en-US" sz="3200" dirty="0">
                <a:latin typeface="BIZ UDPゴシック" panose="020B0400000000000000" pitchFamily="50" charset="-128"/>
                <a:ea typeface="BIZ UDPゴシック" panose="020B0400000000000000" pitchFamily="50" charset="-128"/>
              </a:rPr>
              <a:t>４年４月１２日（金曜日）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rot="819550">
            <a:off x="512988" y="685284"/>
            <a:ext cx="3126741" cy="707886"/>
          </a:xfrm>
          <a:prstGeom prst="rect">
            <a:avLst/>
          </a:prstGeom>
          <a:noFill/>
        </p:spPr>
        <p:txBody>
          <a:bodyPr wrap="square" rtlCol="0">
            <a:spAutoFit/>
          </a:bodyPr>
          <a:lstStyle/>
          <a:p>
            <a:r>
              <a:rPr lang="ja-JP" altLang="en-US" sz="4000" dirty="0">
                <a:solidFill>
                  <a:schemeClr val="bg1"/>
                </a:solidFill>
                <a:latin typeface="BIZ UDPゴシック" panose="020B0400000000000000" pitchFamily="50" charset="-128"/>
                <a:ea typeface="BIZ UDPゴシック" panose="020B0400000000000000" pitchFamily="50" charset="-128"/>
              </a:rPr>
              <a:t>次</a:t>
            </a:r>
            <a:r>
              <a:rPr kumimoji="1" lang="ja-JP" altLang="en-US" sz="4000" dirty="0">
                <a:solidFill>
                  <a:schemeClr val="bg1"/>
                </a:solidFill>
                <a:latin typeface="BIZ UDPゴシック" panose="020B0400000000000000" pitchFamily="50" charset="-128"/>
                <a:ea typeface="BIZ UDPゴシック" panose="020B0400000000000000" pitchFamily="50" charset="-128"/>
              </a:rPr>
              <a:t>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D05E021C-1DD5-AAFF-0B9C-D9DA7BD5E878}"/>
              </a:ext>
            </a:extLst>
          </p:cNvPr>
          <p:cNvSpPr txBox="1"/>
          <p:nvPr/>
        </p:nvSpPr>
        <p:spPr>
          <a:xfrm>
            <a:off x="516110" y="1792752"/>
            <a:ext cx="11420475" cy="1754326"/>
          </a:xfrm>
          <a:prstGeom prst="rect">
            <a:avLst/>
          </a:prstGeom>
          <a:solidFill>
            <a:schemeClr val="tx1">
              <a:lumMod val="65000"/>
              <a:lumOff val="35000"/>
            </a:schemeClr>
          </a:solidFill>
        </p:spPr>
        <p:txBody>
          <a:bodyPr wrap="square" rtlCol="0">
            <a:spAutoFit/>
          </a:bodyPr>
          <a:lstStyle/>
          <a:p>
            <a:pPr algn="ctr"/>
            <a:r>
              <a:rPr kumimoji="1" lang="ja-JP" altLang="en-US" sz="6000" b="1" dirty="0">
                <a:solidFill>
                  <a:schemeClr val="bg1">
                    <a:lumMod val="95000"/>
                  </a:schemeClr>
                </a:solidFill>
                <a:latin typeface="Arial Nova" panose="020B0504020202020204" pitchFamily="34" charset="0"/>
              </a:rPr>
              <a:t>大規模言語モデル</a:t>
            </a:r>
            <a:r>
              <a:rPr kumimoji="1" lang="en-US" altLang="ja-JP" sz="6000" b="1" dirty="0">
                <a:solidFill>
                  <a:schemeClr val="bg1">
                    <a:lumMod val="95000"/>
                  </a:schemeClr>
                </a:solidFill>
                <a:latin typeface="Arial Nova" panose="020B0504020202020204" pitchFamily="34" charset="0"/>
              </a:rPr>
              <a:t> </a:t>
            </a:r>
          </a:p>
          <a:p>
            <a:pPr algn="ctr"/>
            <a:r>
              <a:rPr kumimoji="1" lang="ja-JP" altLang="en-US" sz="4800" b="1" dirty="0">
                <a:solidFill>
                  <a:schemeClr val="bg1">
                    <a:lumMod val="95000"/>
                  </a:schemeClr>
                </a:solidFill>
                <a:latin typeface="Arial Nova" panose="020B0504020202020204" pitchFamily="34" charset="0"/>
              </a:rPr>
              <a:t>～</a:t>
            </a:r>
            <a:r>
              <a:rPr kumimoji="1" lang="en-US" altLang="ja-JP" sz="4800" b="1" dirty="0">
                <a:solidFill>
                  <a:schemeClr val="bg1">
                    <a:lumMod val="95000"/>
                  </a:schemeClr>
                </a:solidFill>
                <a:latin typeface="Arial Nova" panose="020B0504020202020204" pitchFamily="34" charset="0"/>
              </a:rPr>
              <a:t>Llama</a:t>
            </a:r>
            <a:r>
              <a:rPr kumimoji="1" lang="ja-JP" altLang="en-US" sz="4800" b="1" dirty="0">
                <a:solidFill>
                  <a:schemeClr val="bg1">
                    <a:lumMod val="95000"/>
                  </a:schemeClr>
                </a:solidFill>
                <a:latin typeface="Arial Nova" panose="020B0504020202020204" pitchFamily="34" charset="0"/>
              </a:rPr>
              <a:t>から</a:t>
            </a:r>
            <a:r>
              <a:rPr kumimoji="1" lang="en-US" altLang="ja-JP" sz="4800" b="1" dirty="0" err="1">
                <a:solidFill>
                  <a:schemeClr val="bg1">
                    <a:lumMod val="95000"/>
                  </a:schemeClr>
                </a:solidFill>
                <a:latin typeface="Arial Nova" panose="020B0504020202020204" pitchFamily="34" charset="0"/>
              </a:rPr>
              <a:t>Groq</a:t>
            </a:r>
            <a:r>
              <a:rPr kumimoji="1" lang="ja-JP" altLang="en-US" sz="4800" b="1" dirty="0">
                <a:solidFill>
                  <a:schemeClr val="bg1">
                    <a:lumMod val="95000"/>
                  </a:schemeClr>
                </a:solidFill>
                <a:latin typeface="Arial Nova" panose="020B0504020202020204" pitchFamily="34" charset="0"/>
              </a:rPr>
              <a:t>まで～</a:t>
            </a:r>
            <a:endParaRPr kumimoji="1" lang="en-US" altLang="ja-JP" sz="6000" b="1" dirty="0">
              <a:solidFill>
                <a:schemeClr val="bg1">
                  <a:lumMod val="95000"/>
                </a:schemeClr>
              </a:solidFill>
              <a:latin typeface="Arial Nova" panose="020B0504020202020204" pitchFamily="34" charset="0"/>
            </a:endParaRPr>
          </a:p>
        </p:txBody>
      </p:sp>
      <p:sp>
        <p:nvSpPr>
          <p:cNvPr id="8" name="四角形: 角を丸くする 7">
            <a:extLst>
              <a:ext uri="{FF2B5EF4-FFF2-40B4-BE49-F238E27FC236}">
                <a16:creationId xmlns:a16="http://schemas.microsoft.com/office/drawing/2014/main" id="{83EE587E-77E8-C450-0E5D-E31C865896CF}"/>
              </a:ext>
            </a:extLst>
          </p:cNvPr>
          <p:cNvSpPr/>
          <p:nvPr/>
        </p:nvSpPr>
        <p:spPr>
          <a:xfrm>
            <a:off x="3005919" y="4053184"/>
            <a:ext cx="5986754" cy="1039904"/>
          </a:xfrm>
          <a:prstGeom prst="roundRect">
            <a:avLst/>
          </a:prstGeom>
          <a:solidFill>
            <a:schemeClr val="accent4">
              <a:lumMod val="75000"/>
            </a:schemeClr>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a:t>
            </a:r>
            <a:r>
              <a:rPr lang="ja-JP" altLang="en-US" sz="3200" dirty="0">
                <a:latin typeface="BIZ UDPゴシック" panose="020B0400000000000000" pitchFamily="50" charset="-128"/>
                <a:ea typeface="BIZ UDPゴシック" panose="020B0400000000000000" pitchFamily="50" charset="-128"/>
              </a:rPr>
              <a:t>４年４月２５日（木曜日）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A59BDB6E-468C-5474-A9CE-11568BD95A33}"/>
              </a:ext>
            </a:extLst>
          </p:cNvPr>
          <p:cNvSpPr txBox="1"/>
          <p:nvPr/>
        </p:nvSpPr>
        <p:spPr>
          <a:xfrm rot="819550">
            <a:off x="293913" y="3892314"/>
            <a:ext cx="3126741"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次々回は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1D87C53E-2092-0D5B-A0A3-2FB089EC995A}"/>
              </a:ext>
            </a:extLst>
          </p:cNvPr>
          <p:cNvSpPr txBox="1"/>
          <p:nvPr/>
        </p:nvSpPr>
        <p:spPr>
          <a:xfrm>
            <a:off x="1661768" y="5340598"/>
            <a:ext cx="8896351" cy="1015663"/>
          </a:xfrm>
          <a:prstGeom prst="rect">
            <a:avLst/>
          </a:prstGeom>
          <a:solidFill>
            <a:schemeClr val="bg2">
              <a:lumMod val="50000"/>
            </a:schemeClr>
          </a:solidFill>
          <a:scene3d>
            <a:camera prst="perspectiveAbove"/>
            <a:lightRig rig="threePt" dir="t"/>
          </a:scene3d>
        </p:spPr>
        <p:txBody>
          <a:bodyPr wrap="square" rtlCol="0">
            <a:spAutoFit/>
          </a:bodyPr>
          <a:lstStyle/>
          <a:p>
            <a:pPr algn="ctr"/>
            <a:r>
              <a:rPr kumimoji="1" lang="en-US" altLang="ja-JP" sz="6000" b="1" dirty="0">
                <a:solidFill>
                  <a:schemeClr val="bg1">
                    <a:lumMod val="95000"/>
                  </a:schemeClr>
                </a:solidFill>
                <a:latin typeface="Arial Nova" panose="020B0504020202020204" pitchFamily="34" charset="0"/>
              </a:rPr>
              <a:t>『</a:t>
            </a:r>
            <a:r>
              <a:rPr kumimoji="1" lang="ja-JP" altLang="en-US" sz="6000" b="1" dirty="0">
                <a:solidFill>
                  <a:schemeClr val="bg1">
                    <a:lumMod val="95000"/>
                  </a:schemeClr>
                </a:solidFill>
                <a:latin typeface="Arial Nova" panose="020B0504020202020204" pitchFamily="34" charset="0"/>
              </a:rPr>
              <a:t>新しいワクチン技術</a:t>
            </a:r>
            <a:r>
              <a:rPr kumimoji="1" lang="en-US" altLang="ja-JP" sz="6000" b="1" dirty="0">
                <a:solidFill>
                  <a:schemeClr val="bg1">
                    <a:lumMod val="95000"/>
                  </a:schemeClr>
                </a:solidFill>
                <a:latin typeface="Arial Nova" panose="020B0504020202020204" pitchFamily="34" charset="0"/>
              </a:rPr>
              <a:t>』</a:t>
            </a:r>
          </a:p>
        </p:txBody>
      </p:sp>
      <p:pic>
        <p:nvPicPr>
          <p:cNvPr id="9218" name="Picture 2" descr="むささびの術をする忍者のイラスト">
            <a:extLst>
              <a:ext uri="{FF2B5EF4-FFF2-40B4-BE49-F238E27FC236}">
                <a16:creationId xmlns:a16="http://schemas.microsoft.com/office/drawing/2014/main" id="{4109F8B3-3606-E997-6AEB-241C7B214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642" y="80402"/>
            <a:ext cx="1521737" cy="152173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ノリノリのAIのキャラクター">
            <a:extLst>
              <a:ext uri="{FF2B5EF4-FFF2-40B4-BE49-F238E27FC236}">
                <a16:creationId xmlns:a16="http://schemas.microsoft.com/office/drawing/2014/main" id="{509C6CD4-6E6D-A31A-EF39-FB568BE6A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04" y="1760645"/>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ワクチンのイラスト">
            <a:extLst>
              <a:ext uri="{FF2B5EF4-FFF2-40B4-BE49-F238E27FC236}">
                <a16:creationId xmlns:a16="http://schemas.microsoft.com/office/drawing/2014/main" id="{8AA75D34-0E61-F804-7B76-B8FCD492C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3177" y="3928303"/>
            <a:ext cx="1778034" cy="165357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ガスマスクのイラスト">
            <a:extLst>
              <a:ext uri="{FF2B5EF4-FFF2-40B4-BE49-F238E27FC236}">
                <a16:creationId xmlns:a16="http://schemas.microsoft.com/office/drawing/2014/main" id="{A4497A39-0BDB-990B-63C9-5B4B51F35E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69" y="4778220"/>
            <a:ext cx="1503771" cy="1753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753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QRコードが表示されたスマートフォンのイラスト">
            <a:extLst>
              <a:ext uri="{FF2B5EF4-FFF2-40B4-BE49-F238E27FC236}">
                <a16:creationId xmlns:a16="http://schemas.microsoft.com/office/drawing/2014/main" id="{11114976-202F-886A-4B04-0F1DD8A21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2526" y="105213"/>
            <a:ext cx="1174379" cy="1998943"/>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descr="文字が書かれている&#10;&#10;中程度の精度で自動的に生成された説明">
            <a:extLst>
              <a:ext uri="{FF2B5EF4-FFF2-40B4-BE49-F238E27FC236}">
                <a16:creationId xmlns:a16="http://schemas.microsoft.com/office/drawing/2014/main" id="{44B0417C-7A3A-B28B-FA4C-80D8FDDA1B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5075" y="266484"/>
            <a:ext cx="6648450" cy="6648450"/>
          </a:xfrm>
          <a:prstGeom prst="rect">
            <a:avLst/>
          </a:prstGeom>
        </p:spPr>
      </p:pic>
    </p:spTree>
    <p:extLst>
      <p:ext uri="{BB962C8B-B14F-4D97-AF65-F5344CB8AC3E}">
        <p14:creationId xmlns:p14="http://schemas.microsoft.com/office/powerpoint/2010/main" val="3860754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F047F27-0244-613E-2797-B431636E8559}"/>
              </a:ext>
            </a:extLst>
          </p:cNvPr>
          <p:cNvPicPr>
            <a:picLocks noChangeAspect="1"/>
          </p:cNvPicPr>
          <p:nvPr/>
        </p:nvPicPr>
        <p:blipFill>
          <a:blip r:embed="rId2"/>
          <a:stretch>
            <a:fillRect/>
          </a:stretch>
        </p:blipFill>
        <p:spPr>
          <a:xfrm>
            <a:off x="137443" y="4423601"/>
            <a:ext cx="8616032" cy="2434399"/>
          </a:xfrm>
          <a:prstGeom prst="rect">
            <a:avLst/>
          </a:prstGeom>
        </p:spPr>
      </p:pic>
      <p:pic>
        <p:nvPicPr>
          <p:cNvPr id="7" name="図 6">
            <a:extLst>
              <a:ext uri="{FF2B5EF4-FFF2-40B4-BE49-F238E27FC236}">
                <a16:creationId xmlns:a16="http://schemas.microsoft.com/office/drawing/2014/main" id="{6F1FD308-097D-94DD-1B3B-A8ECE3FFD475}"/>
              </a:ext>
            </a:extLst>
          </p:cNvPr>
          <p:cNvPicPr>
            <a:picLocks noChangeAspect="1"/>
          </p:cNvPicPr>
          <p:nvPr/>
        </p:nvPicPr>
        <p:blipFill>
          <a:blip r:embed="rId3"/>
          <a:stretch>
            <a:fillRect/>
          </a:stretch>
        </p:blipFill>
        <p:spPr>
          <a:xfrm>
            <a:off x="0" y="-232"/>
            <a:ext cx="1240711" cy="1240711"/>
          </a:xfrm>
          <a:prstGeom prst="rect">
            <a:avLst/>
          </a:prstGeom>
        </p:spPr>
      </p:pic>
      <p:pic>
        <p:nvPicPr>
          <p:cNvPr id="6" name="図 5">
            <a:extLst>
              <a:ext uri="{FF2B5EF4-FFF2-40B4-BE49-F238E27FC236}">
                <a16:creationId xmlns:a16="http://schemas.microsoft.com/office/drawing/2014/main" id="{525886DF-C417-B474-1B54-F0BFEBF8B9DD}"/>
              </a:ext>
            </a:extLst>
          </p:cNvPr>
          <p:cNvPicPr>
            <a:picLocks noChangeAspect="1"/>
          </p:cNvPicPr>
          <p:nvPr/>
        </p:nvPicPr>
        <p:blipFill>
          <a:blip r:embed="rId4"/>
          <a:stretch>
            <a:fillRect/>
          </a:stretch>
        </p:blipFill>
        <p:spPr>
          <a:xfrm>
            <a:off x="1528093" y="-232"/>
            <a:ext cx="9593014" cy="4686954"/>
          </a:xfrm>
          <a:prstGeom prst="rect">
            <a:avLst/>
          </a:prstGeom>
        </p:spPr>
      </p:pic>
      <p:sp>
        <p:nvSpPr>
          <p:cNvPr id="8" name="テキスト ボックス 7">
            <a:extLst>
              <a:ext uri="{FF2B5EF4-FFF2-40B4-BE49-F238E27FC236}">
                <a16:creationId xmlns:a16="http://schemas.microsoft.com/office/drawing/2014/main" id="{CA4B38BE-EB00-529F-F932-289907DE7412}"/>
              </a:ext>
            </a:extLst>
          </p:cNvPr>
          <p:cNvSpPr txBox="1"/>
          <p:nvPr/>
        </p:nvSpPr>
        <p:spPr>
          <a:xfrm>
            <a:off x="2335794" y="226337"/>
            <a:ext cx="7586804"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ランド研究所の概要（１）</a:t>
            </a:r>
          </a:p>
        </p:txBody>
      </p:sp>
      <p:pic>
        <p:nvPicPr>
          <p:cNvPr id="9" name="図 8">
            <a:extLst>
              <a:ext uri="{FF2B5EF4-FFF2-40B4-BE49-F238E27FC236}">
                <a16:creationId xmlns:a16="http://schemas.microsoft.com/office/drawing/2014/main" id="{1B128696-83A1-EA89-B798-712188D22BFF}"/>
              </a:ext>
            </a:extLst>
          </p:cNvPr>
          <p:cNvPicPr>
            <a:picLocks noChangeAspect="1"/>
          </p:cNvPicPr>
          <p:nvPr/>
        </p:nvPicPr>
        <p:blipFill>
          <a:blip r:embed="rId3"/>
          <a:stretch>
            <a:fillRect/>
          </a:stretch>
        </p:blipFill>
        <p:spPr>
          <a:xfrm>
            <a:off x="10951289" y="5617289"/>
            <a:ext cx="1240711" cy="1240711"/>
          </a:xfrm>
          <a:prstGeom prst="rect">
            <a:avLst/>
          </a:prstGeom>
        </p:spPr>
      </p:pic>
    </p:spTree>
    <p:extLst>
      <p:ext uri="{BB962C8B-B14F-4D97-AF65-F5344CB8AC3E}">
        <p14:creationId xmlns:p14="http://schemas.microsoft.com/office/powerpoint/2010/main" val="3585302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CDC4DF28-D641-5F4F-D9BD-472C5CCE185C}"/>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1343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5DB2009D-811C-0BF3-CF1A-8FFF502ADFAA}"/>
              </a:ext>
            </a:extLst>
          </p:cNvPr>
          <p:cNvPicPr>
            <a:picLocks noChangeAspect="1"/>
          </p:cNvPicPr>
          <p:nvPr/>
        </p:nvPicPr>
        <p:blipFill>
          <a:blip r:embed="rId2"/>
          <a:stretch>
            <a:fillRect/>
          </a:stretch>
        </p:blipFill>
        <p:spPr>
          <a:xfrm>
            <a:off x="164836" y="621322"/>
            <a:ext cx="12026449" cy="3587262"/>
          </a:xfrm>
          <a:prstGeom prst="rect">
            <a:avLst/>
          </a:prstGeom>
        </p:spPr>
      </p:pic>
      <p:pic>
        <p:nvPicPr>
          <p:cNvPr id="7" name="図 6">
            <a:extLst>
              <a:ext uri="{FF2B5EF4-FFF2-40B4-BE49-F238E27FC236}">
                <a16:creationId xmlns:a16="http://schemas.microsoft.com/office/drawing/2014/main" id="{6F1FD308-097D-94DD-1B3B-A8ECE3FFD475}"/>
              </a:ext>
            </a:extLst>
          </p:cNvPr>
          <p:cNvPicPr>
            <a:picLocks noChangeAspect="1"/>
          </p:cNvPicPr>
          <p:nvPr/>
        </p:nvPicPr>
        <p:blipFill>
          <a:blip r:embed="rId3"/>
          <a:stretch>
            <a:fillRect/>
          </a:stretch>
        </p:blipFill>
        <p:spPr>
          <a:xfrm>
            <a:off x="0" y="-232"/>
            <a:ext cx="1240711" cy="1240711"/>
          </a:xfrm>
          <a:prstGeom prst="rect">
            <a:avLst/>
          </a:prstGeom>
        </p:spPr>
      </p:pic>
      <p:pic>
        <p:nvPicPr>
          <p:cNvPr id="10" name="図 9">
            <a:extLst>
              <a:ext uri="{FF2B5EF4-FFF2-40B4-BE49-F238E27FC236}">
                <a16:creationId xmlns:a16="http://schemas.microsoft.com/office/drawing/2014/main" id="{A79FD184-3430-8AB2-BF8E-4069C62EDF12}"/>
              </a:ext>
            </a:extLst>
          </p:cNvPr>
          <p:cNvPicPr>
            <a:picLocks noChangeAspect="1"/>
          </p:cNvPicPr>
          <p:nvPr/>
        </p:nvPicPr>
        <p:blipFill>
          <a:blip r:embed="rId4"/>
          <a:stretch>
            <a:fillRect/>
          </a:stretch>
        </p:blipFill>
        <p:spPr>
          <a:xfrm>
            <a:off x="0" y="3712301"/>
            <a:ext cx="12188042" cy="3145699"/>
          </a:xfrm>
          <a:prstGeom prst="rect">
            <a:avLst/>
          </a:prstGeom>
        </p:spPr>
      </p:pic>
      <p:sp>
        <p:nvSpPr>
          <p:cNvPr id="11" name="テキスト ボックス 10">
            <a:extLst>
              <a:ext uri="{FF2B5EF4-FFF2-40B4-BE49-F238E27FC236}">
                <a16:creationId xmlns:a16="http://schemas.microsoft.com/office/drawing/2014/main" id="{1A488290-5AA1-C6C9-0D6D-03E10B95761B}"/>
              </a:ext>
            </a:extLst>
          </p:cNvPr>
          <p:cNvSpPr txBox="1"/>
          <p:nvPr/>
        </p:nvSpPr>
        <p:spPr>
          <a:xfrm>
            <a:off x="2335794" y="226337"/>
            <a:ext cx="7586804"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ランド研究所の概要（２）</a:t>
            </a:r>
          </a:p>
        </p:txBody>
      </p:sp>
      <p:pic>
        <p:nvPicPr>
          <p:cNvPr id="12" name="図 11">
            <a:extLst>
              <a:ext uri="{FF2B5EF4-FFF2-40B4-BE49-F238E27FC236}">
                <a16:creationId xmlns:a16="http://schemas.microsoft.com/office/drawing/2014/main" id="{E667118D-D773-C53C-98BA-76384AB297C8}"/>
              </a:ext>
            </a:extLst>
          </p:cNvPr>
          <p:cNvPicPr>
            <a:picLocks noChangeAspect="1"/>
          </p:cNvPicPr>
          <p:nvPr/>
        </p:nvPicPr>
        <p:blipFill>
          <a:blip r:embed="rId3"/>
          <a:stretch>
            <a:fillRect/>
          </a:stretch>
        </p:blipFill>
        <p:spPr>
          <a:xfrm>
            <a:off x="10947331" y="5607240"/>
            <a:ext cx="1240711" cy="1240711"/>
          </a:xfrm>
          <a:prstGeom prst="rect">
            <a:avLst/>
          </a:prstGeom>
        </p:spPr>
      </p:pic>
    </p:spTree>
    <p:extLst>
      <p:ext uri="{BB962C8B-B14F-4D97-AF65-F5344CB8AC3E}">
        <p14:creationId xmlns:p14="http://schemas.microsoft.com/office/powerpoint/2010/main" val="289613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0F2088DC-F2F6-6ED8-08F9-B697F9E49883}"/>
              </a:ext>
            </a:extLst>
          </p:cNvPr>
          <p:cNvPicPr>
            <a:picLocks noChangeAspect="1"/>
          </p:cNvPicPr>
          <p:nvPr/>
        </p:nvPicPr>
        <p:blipFill>
          <a:blip r:embed="rId2"/>
          <a:stretch>
            <a:fillRect/>
          </a:stretch>
        </p:blipFill>
        <p:spPr>
          <a:xfrm>
            <a:off x="65981" y="2113651"/>
            <a:ext cx="12060037" cy="4719673"/>
          </a:xfrm>
          <a:prstGeom prst="rect">
            <a:avLst/>
          </a:prstGeom>
        </p:spPr>
      </p:pic>
      <p:pic>
        <p:nvPicPr>
          <p:cNvPr id="7" name="図 6">
            <a:extLst>
              <a:ext uri="{FF2B5EF4-FFF2-40B4-BE49-F238E27FC236}">
                <a16:creationId xmlns:a16="http://schemas.microsoft.com/office/drawing/2014/main" id="{6F1FD308-097D-94DD-1B3B-A8ECE3FFD475}"/>
              </a:ext>
            </a:extLst>
          </p:cNvPr>
          <p:cNvPicPr>
            <a:picLocks noChangeAspect="1"/>
          </p:cNvPicPr>
          <p:nvPr/>
        </p:nvPicPr>
        <p:blipFill>
          <a:blip r:embed="rId3"/>
          <a:stretch>
            <a:fillRect/>
          </a:stretch>
        </p:blipFill>
        <p:spPr>
          <a:xfrm>
            <a:off x="0" y="-232"/>
            <a:ext cx="1240711" cy="1240711"/>
          </a:xfrm>
          <a:prstGeom prst="rect">
            <a:avLst/>
          </a:prstGeom>
        </p:spPr>
      </p:pic>
      <p:pic>
        <p:nvPicPr>
          <p:cNvPr id="3" name="図 2">
            <a:extLst>
              <a:ext uri="{FF2B5EF4-FFF2-40B4-BE49-F238E27FC236}">
                <a16:creationId xmlns:a16="http://schemas.microsoft.com/office/drawing/2014/main" id="{A7AA5E27-5DAD-C9C9-9D05-70546E99801A}"/>
              </a:ext>
            </a:extLst>
          </p:cNvPr>
          <p:cNvPicPr>
            <a:picLocks noChangeAspect="1"/>
          </p:cNvPicPr>
          <p:nvPr/>
        </p:nvPicPr>
        <p:blipFill>
          <a:blip r:embed="rId4"/>
          <a:stretch>
            <a:fillRect/>
          </a:stretch>
        </p:blipFill>
        <p:spPr>
          <a:xfrm>
            <a:off x="1379729" y="0"/>
            <a:ext cx="10794962" cy="2297723"/>
          </a:xfrm>
          <a:prstGeom prst="rect">
            <a:avLst/>
          </a:prstGeom>
        </p:spPr>
      </p:pic>
      <p:sp>
        <p:nvSpPr>
          <p:cNvPr id="10" name="テキスト ボックス 9">
            <a:extLst>
              <a:ext uri="{FF2B5EF4-FFF2-40B4-BE49-F238E27FC236}">
                <a16:creationId xmlns:a16="http://schemas.microsoft.com/office/drawing/2014/main" id="{764161E6-E391-017B-30C1-A841FE665EF1}"/>
              </a:ext>
            </a:extLst>
          </p:cNvPr>
          <p:cNvSpPr txBox="1"/>
          <p:nvPr/>
        </p:nvSpPr>
        <p:spPr>
          <a:xfrm>
            <a:off x="4745739" y="1342542"/>
            <a:ext cx="7150513" cy="400110"/>
          </a:xfrm>
          <a:prstGeom prst="rect">
            <a:avLst/>
          </a:prstGeom>
          <a:solidFill>
            <a:schemeClr val="bg1"/>
          </a:solidFill>
        </p:spPr>
        <p:txBody>
          <a:bodyPr wrap="square" rtlCol="0">
            <a:spAutoFit/>
          </a:bodyPr>
          <a:lstStyle/>
          <a:p>
            <a:r>
              <a:rPr kumimoji="1" lang="ja-JP" altLang="en-US" sz="2000" b="1" dirty="0">
                <a:solidFill>
                  <a:srgbClr val="C00000"/>
                </a:solidFill>
                <a:latin typeface="BIZ UDPゴシック" panose="020B0400000000000000" pitchFamily="50" charset="-128"/>
                <a:ea typeface="BIZ UDPゴシック" panose="020B0400000000000000" pitchFamily="50" charset="-128"/>
              </a:rPr>
              <a:t>調査と分析を通じて政策と意思決定の改善を支援すること</a:t>
            </a:r>
          </a:p>
        </p:txBody>
      </p:sp>
      <p:pic>
        <p:nvPicPr>
          <p:cNvPr id="11" name="Picture 2" descr="Image">
            <a:extLst>
              <a:ext uri="{FF2B5EF4-FFF2-40B4-BE49-F238E27FC236}">
                <a16:creationId xmlns:a16="http://schemas.microsoft.com/office/drawing/2014/main" id="{1361BA3A-A3BF-2223-5BDB-DAE72B272F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336" y="1023801"/>
            <a:ext cx="1306529" cy="13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4330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103863</TotalTime>
  <Words>4506</Words>
  <Application>Microsoft Office PowerPoint</Application>
  <PresentationFormat>ワイド画面</PresentationFormat>
  <Paragraphs>527</Paragraphs>
  <Slides>70</Slides>
  <Notes>6</Notes>
  <HiddenSlides>0</HiddenSlides>
  <MMClips>0</MMClips>
  <ScaleCrop>false</ScaleCrop>
  <HeadingPairs>
    <vt:vector size="6" baseType="variant">
      <vt:variant>
        <vt:lpstr>使用されているフォント</vt:lpstr>
      </vt:variant>
      <vt:variant>
        <vt:i4>25</vt:i4>
      </vt:variant>
      <vt:variant>
        <vt:lpstr>テーマ</vt:lpstr>
      </vt:variant>
      <vt:variant>
        <vt:i4>1</vt:i4>
      </vt:variant>
      <vt:variant>
        <vt:lpstr>スライド タイトル</vt:lpstr>
      </vt:variant>
      <vt:variant>
        <vt:i4>70</vt:i4>
      </vt:variant>
    </vt:vector>
  </HeadingPairs>
  <TitlesOfParts>
    <vt:vector size="96" baseType="lpstr">
      <vt:lpstr>BIZ UDPゴシック</vt:lpstr>
      <vt:lpstr>BIZ UDP明朝 Medium</vt:lpstr>
      <vt:lpstr>BIZ UDゴシック</vt:lpstr>
      <vt:lpstr>HGP創英角ﾎﾟｯﾌﾟ体</vt:lpstr>
      <vt:lpstr>Malgun Gothic</vt:lpstr>
      <vt:lpstr>Meiryo UI</vt:lpstr>
      <vt:lpstr>UD デジタル 教科書体 NK-B</vt:lpstr>
      <vt:lpstr>UD Digi Kyokasho NK-R</vt:lpstr>
      <vt:lpstr>UD デジタル 教科書体 NP-B</vt:lpstr>
      <vt:lpstr>游ゴシック</vt:lpstr>
      <vt:lpstr>游ゴシック Light</vt:lpstr>
      <vt:lpstr>72 Black</vt:lpstr>
      <vt:lpstr>ADLaM Display</vt:lpstr>
      <vt:lpstr>Amasis MT Pro Black</vt:lpstr>
      <vt:lpstr>Aptos ExtraBold</vt:lpstr>
      <vt:lpstr>Arial</vt:lpstr>
      <vt:lpstr>Arial</vt:lpstr>
      <vt:lpstr>Arial Black</vt:lpstr>
      <vt:lpstr>Arial Nova</vt:lpstr>
      <vt:lpstr>Calibri</vt:lpstr>
      <vt:lpstr>Helvetica</vt:lpstr>
      <vt:lpstr>Oswald</vt:lpstr>
      <vt:lpstr>Source Serif Pro</vt:lpstr>
      <vt:lpstr>Tahoma</vt:lpstr>
      <vt:lpstr>Trade Gothic Next Heavy</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431</cp:revision>
  <cp:lastPrinted>2023-07-25T02:16:56Z</cp:lastPrinted>
  <dcterms:created xsi:type="dcterms:W3CDTF">2023-03-29T00:02:56Z</dcterms:created>
  <dcterms:modified xsi:type="dcterms:W3CDTF">2024-03-25T05:37:33Z</dcterms:modified>
</cp:coreProperties>
</file>